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1"/>
  </p:notesMasterIdLst>
  <p:sldIdLst>
    <p:sldId id="269" r:id="rId2"/>
    <p:sldId id="256" r:id="rId3"/>
    <p:sldId id="267" r:id="rId4"/>
    <p:sldId id="268" r:id="rId5"/>
    <p:sldId id="259" r:id="rId6"/>
    <p:sldId id="257" r:id="rId7"/>
    <p:sldId id="266" r:id="rId8"/>
    <p:sldId id="258" r:id="rId9"/>
    <p:sldId id="262" r:id="rId10"/>
  </p:sldIdLst>
  <p:sldSz cx="14630400" cy="8229600"/>
  <p:notesSz cx="8229600" cy="14630400"/>
  <p:embeddedFontLst>
    <p:embeddedFont>
      <p:font typeface="Gelasio" panose="020B0604020202020204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Gelasio Semi Bold" panose="020B0604020202020204" charset="0"/>
      <p:regular r:id="rId17"/>
    </p:embeddedFont>
  </p:embeddedFontLst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42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4927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5B4E96-1111-F6F0-4383-49A78E90FB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153B91-9D78-A421-75DD-9CC6E6D081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2537E7-AF92-A630-FAD5-8AB61402A4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E05C7C-D943-755F-C661-24EA912BF4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4931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273578-8631-8942-2534-0E4EF76DA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54C2CE-2659-20BF-45F9-907E5DDC87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CFE240-174A-F5BC-3E5F-0E04AEB172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D76E2-3A0B-9960-8CFB-9EB8FD4684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000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607561-50E2-6E6C-5AC7-8F8F2D4B3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3E56A7-FAD2-B5C3-22B0-D3F014BD49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F495B2-7F57-9363-5286-8F65E38B1C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C4C944-C5C6-E2EC-AE4C-B85C9EFA43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249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6F5F1-5D8B-5C1F-9EFD-8BE8472D7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7D6129-88F4-F3A3-A8EF-7621E7AD6C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59F514-36F2-9E80-D46D-AABDD5BDDE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3E9FB5-4DFE-1418-EDC2-C93267EAB6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3260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6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fif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CE7A7E-9115-1620-F105-E9CC3A257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F78B7998-F820-8AD1-3332-B7C2580365FA}"/>
              </a:ext>
            </a:extLst>
          </p:cNvPr>
          <p:cNvSpPr/>
          <p:nvPr/>
        </p:nvSpPr>
        <p:spPr>
          <a:xfrm>
            <a:off x="2705771" y="5659420"/>
            <a:ext cx="951224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bs-Latn-BA" sz="5400" dirty="0" smtClean="0">
                <a:solidFill>
                  <a:srgbClr val="484237"/>
                </a:solidFill>
                <a:latin typeface="Gelasio Semi Bold" pitchFamily="34" charset="0"/>
                <a:cs typeface="Gelasio Semi Bold" pitchFamily="34" charset="-120"/>
              </a:rPr>
              <a:t>Kantonalni sud u Sarajevu</a:t>
            </a:r>
            <a:endParaRPr lang="en-US" sz="5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3A80E5-2DE4-AEB4-D8E3-0CA2A5FA4E5D}"/>
              </a:ext>
            </a:extLst>
          </p:cNvPr>
          <p:cNvSpPr txBox="1"/>
          <p:nvPr/>
        </p:nvSpPr>
        <p:spPr>
          <a:xfrm>
            <a:off x="11920250" y="7785757"/>
            <a:ext cx="2710150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l" fontAlgn="t">
              <a:buNone/>
            </a:pPr>
            <a:r>
              <a:rPr lang="bs-Latn-B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Kantonalni sud u Sarajevu</a:t>
            </a:r>
            <a:endParaRPr lang="bs-Latn-BA" sz="1600" b="1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960" y="746440"/>
            <a:ext cx="6924335" cy="45744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083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>
            <a:extLst>
              <a:ext uri="{FF2B5EF4-FFF2-40B4-BE49-F238E27FC236}">
                <a16:creationId xmlns:a16="http://schemas.microsoft.com/office/drawing/2014/main" id="{7A16AFE1-415F-517C-8285-67F1D6214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16821" y="6974687"/>
            <a:ext cx="717007" cy="7170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0"/>
          <p:cNvSpPr/>
          <p:nvPr/>
        </p:nvSpPr>
        <p:spPr>
          <a:xfrm>
            <a:off x="6910673" y="601708"/>
            <a:ext cx="7863514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bs-Latn-BA" sz="4000" dirty="0" smtClean="0">
                <a:solidFill>
                  <a:srgbClr val="4842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Kantonalni sud u Sarajevu kroz historiju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910673" y="2987738"/>
            <a:ext cx="7211727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buNone/>
            </a:pP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Osnivanje Kantonalnog suda u Sarajevu ima svoje korijene u pravnom razvoju Bosne i Hercegovine, posebno nakon raspada bivše Jugoslavije i uspostavljanja novog pravnog sistema u skladu s ustavnom strukturom definisanom Dejtonskim mirovnim sporazumom iz 1995. godine.</a:t>
            </a:r>
            <a:endParaRPr lang="bs-Latn-BA" dirty="0" smtClean="0">
              <a:solidFill>
                <a:srgbClr val="0017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bs-Latn-BA" dirty="0">
              <a:solidFill>
                <a:srgbClr val="0017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bs-Latn-BA" dirty="0">
              <a:solidFill>
                <a:srgbClr val="0017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bs-Latn-BA" b="0" i="0" u="none" strike="noStrike" dirty="0">
              <a:solidFill>
                <a:srgbClr val="0017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bs-Latn-BA" b="0" i="0" u="none" strike="noStrike" dirty="0">
              <a:solidFill>
                <a:srgbClr val="0017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86E4896-A4DE-0890-A7C4-F3FC9029E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94" y="658603"/>
            <a:ext cx="6085494" cy="4092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3A80E5-2DE4-AEB4-D8E3-0CA2A5FA4E5D}"/>
              </a:ext>
            </a:extLst>
          </p:cNvPr>
          <p:cNvSpPr txBox="1"/>
          <p:nvPr/>
        </p:nvSpPr>
        <p:spPr>
          <a:xfrm>
            <a:off x="11920250" y="7785757"/>
            <a:ext cx="2710150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l" fontAlgn="t">
              <a:buNone/>
            </a:pPr>
            <a:r>
              <a:rPr lang="bs-Latn-BA" sz="1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Cantonal</a:t>
            </a:r>
            <a:r>
              <a:rPr lang="bs-Latn-BA" sz="1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Court in Sarajevo</a:t>
            </a:r>
            <a:endParaRPr lang="bs-Latn-BA" sz="1600" b="1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1">
            <a:extLst>
              <a:ext uri="{FF2B5EF4-FFF2-40B4-BE49-F238E27FC236}">
                <a16:creationId xmlns:a16="http://schemas.microsoft.com/office/drawing/2014/main" id="{FFB2FDFF-DCBA-5093-D745-82091B77AF02}"/>
              </a:ext>
            </a:extLst>
          </p:cNvPr>
          <p:cNvSpPr/>
          <p:nvPr/>
        </p:nvSpPr>
        <p:spPr>
          <a:xfrm>
            <a:off x="1511778" y="5114075"/>
            <a:ext cx="7863514" cy="28284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Historijski pregled osnivanja i razvoja Kantonalnog suda u Sarajevu:</a:t>
            </a: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Period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Austro-Ugarske i Kraljevine Jugoslavije (1878–1941)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Tokom austrougarske uprave uspostavljeni su prvi oblici organizovanog pravosuđa. Sarajevo je, kao važan administrativni centar, imalo različite pravosudne institucije, uključujući i više sudove. U ovom periodu sudska vlast bila je centralizovana i organizovana po uzoru na evropske pravne sisteme.</a:t>
            </a:r>
          </a:p>
          <a:p>
            <a:pPr algn="just">
              <a:buNone/>
            </a:pPr>
            <a:endParaRPr lang="bs-Latn-BA" b="0" i="0" u="none" strike="noStrike" dirty="0">
              <a:solidFill>
                <a:srgbClr val="0017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5CCECB-7266-0AF4-8290-7C54C35C5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F7EA8E90-4411-68BC-54DF-D11996D2CF6F}"/>
              </a:ext>
            </a:extLst>
          </p:cNvPr>
          <p:cNvSpPr/>
          <p:nvPr/>
        </p:nvSpPr>
        <p:spPr>
          <a:xfrm>
            <a:off x="7760712" y="1259166"/>
            <a:ext cx="6773989" cy="10249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bs-Latn-BA" sz="4000" dirty="0" smtClean="0">
                <a:solidFill>
                  <a:srgbClr val="0017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Suđenje Gavrilu Principu</a:t>
            </a:r>
            <a:r>
              <a:rPr lang="en-US" sz="4450" dirty="0" smtClean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 </a:t>
            </a:r>
            <a:endParaRPr lang="en-US" sz="4450" dirty="0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32FB9A90-0434-63F0-4F89-A39021BBE1C1}"/>
              </a:ext>
            </a:extLst>
          </p:cNvPr>
          <p:cNvSpPr/>
          <p:nvPr/>
        </p:nvSpPr>
        <p:spPr>
          <a:xfrm>
            <a:off x="7315200" y="2783803"/>
            <a:ext cx="6865257" cy="21263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buNone/>
            </a:pP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Suđenje Gavrilu Principu održano je u oktobru 1914. godine u Sarajevu, u zgradi tadašnjeg Zemaljskog suda, koja je danas poznata kao Palata pravde. Princip je bio optužen za atentat na austrougarskog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prijestolonasljednika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Franca Ferdinanda, događaj koji je pokrenuo Prvi svjetski rat. Suđenje je vodio austrougarski vojni sud, 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Gavrilo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Princip osuđen je na kaznu zatvora u trajanju od 20 godina.</a:t>
            </a:r>
            <a:endParaRPr lang="bs-Latn-BA" b="0" i="0" u="none" strike="noStrike" dirty="0">
              <a:solidFill>
                <a:srgbClr val="0017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C505A493-71E9-F3A8-BB9F-F7F470880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2275" y="6090577"/>
            <a:ext cx="1524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2024321-4309-1E03-F10A-D04F560881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628" y="449823"/>
            <a:ext cx="6508469" cy="4667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 1">
            <a:extLst>
              <a:ext uri="{FF2B5EF4-FFF2-40B4-BE49-F238E27FC236}">
                <a16:creationId xmlns:a16="http://schemas.microsoft.com/office/drawing/2014/main" id="{5A8BB3D4-AC7A-711D-519F-758E23DE722C}"/>
              </a:ext>
            </a:extLst>
          </p:cNvPr>
          <p:cNvSpPr/>
          <p:nvPr/>
        </p:nvSpPr>
        <p:spPr>
          <a:xfrm>
            <a:off x="774125" y="5409784"/>
            <a:ext cx="7863514" cy="1497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Ukupno 25 optuženih proglašeno je krivim, uključujući: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Gavrilo Princip, osuđen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20 godina zatvora (budući da je bio maloljetan).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Nedeljko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Čabrinović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Trifko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Grabež,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također 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osuđeni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dugogodišnje zatvorske kazne.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Punoljetni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optuženici, poput Veljka Čubrilovića, osuđeni su na smrt i pogubljeni.</a:t>
            </a:r>
          </a:p>
          <a:p>
            <a:pPr>
              <a:buNone/>
            </a:pPr>
            <a:endParaRPr lang="bs-Latn-BA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5A8BB3D4-AC7A-711D-519F-758E23DE722C}"/>
              </a:ext>
            </a:extLst>
          </p:cNvPr>
          <p:cNvSpPr/>
          <p:nvPr/>
        </p:nvSpPr>
        <p:spPr>
          <a:xfrm>
            <a:off x="4447045" y="6822925"/>
            <a:ext cx="7863514" cy="1275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Zgrada u kojoj je održano suđenje danas je poznata kao Palata pravde i u njoj su smješteni: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Kantonalni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sud u Sarajevu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Općinski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sud u Sarajevu</a:t>
            </a:r>
          </a:p>
          <a:p>
            <a:pPr>
              <a:buNone/>
            </a:pPr>
            <a:endParaRPr lang="bs-Latn-BA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3A80E5-2DE4-AEB4-D8E3-0CA2A5FA4E5D}"/>
              </a:ext>
            </a:extLst>
          </p:cNvPr>
          <p:cNvSpPr txBox="1"/>
          <p:nvPr/>
        </p:nvSpPr>
        <p:spPr>
          <a:xfrm>
            <a:off x="11920250" y="7785757"/>
            <a:ext cx="2710150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l" fontAlgn="t">
              <a:buNone/>
            </a:pPr>
            <a:r>
              <a:rPr lang="bs-Latn-B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Kantonalni sud u Sarajevu</a:t>
            </a:r>
            <a:endParaRPr lang="bs-Latn-BA" sz="1600" b="1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86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761AAD-3131-3276-F044-B1A523249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7D771B75-B52B-5A2F-2BE7-AD3B8892F004}"/>
              </a:ext>
            </a:extLst>
          </p:cNvPr>
          <p:cNvSpPr/>
          <p:nvPr/>
        </p:nvSpPr>
        <p:spPr>
          <a:xfrm>
            <a:off x="328444" y="585472"/>
            <a:ext cx="7863514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bs-Latn-BA" sz="4000" dirty="0" smtClean="0">
                <a:solidFill>
                  <a:srgbClr val="4842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Uspostava Kantonalnog suda u Sarajevu kroz historiju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260EB3CD-5076-A8C9-3111-A6A353C6DBF2}"/>
              </a:ext>
            </a:extLst>
          </p:cNvPr>
          <p:cNvSpPr/>
          <p:nvPr/>
        </p:nvSpPr>
        <p:spPr>
          <a:xfrm>
            <a:off x="415530" y="2618867"/>
            <a:ext cx="7313327" cy="54438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Socijalistička Federativna Republika Jugoslavija (1945–1992)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okviru pravnog sistema Socijalističke Federativne Republike Jugoslavije, Sarajevo je imalo značajnu pravosudnu infrastrukturu. U tom periodu postojao je Okružni sud u Sarajevu, koji je imao široku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nadležnost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uključujući postupanje u složenim krivičnim i građanskim predmetima.</a:t>
            </a: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Poslijeratni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period i Dejtonski mirovni sporazum (1995)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Nakon rata u Bosni i Hercegovini (1992–1995), Dejtonskim mirovnim sporazumom uspostavljen je novi ustavni i pravni poredak. Federacija Bosne i Hercegovine, kao jedan od dva entiteta, 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sastoji se od kantona,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 kojih svaki ima vlastite institucije, uključujući i 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pravosudne.</a:t>
            </a:r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Osnivanje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Kantonalnog suda u Sarajevu (nakon 1996. godine)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Kantonalni sud u Sarajevu osnovan je kao pravosudna institucija Kantona Sarajevo, jednog od deset kantona u Federaciji Bosne i Hercegovine. Zvanično je uspostavljen krajem 1990-ih godina, u skladu sa zakonima Federacije BiH i Kantona Sarajevo, kojima su definisani njegova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nadležnost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organizacija i način rada.</a:t>
            </a:r>
          </a:p>
          <a:p>
            <a:pPr algn="just">
              <a:buNone/>
            </a:pPr>
            <a:endParaRPr lang="en-US" dirty="0">
              <a:solidFill>
                <a:srgbClr val="0017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B6EEEB9D-937A-9756-F1E4-035330BB1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2391" y="6430693"/>
            <a:ext cx="1183884" cy="1183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DA4D04-0516-982C-1660-FE49EE4ADF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1274" y="299810"/>
            <a:ext cx="6174741" cy="41560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B83E77-CF1D-3E91-1AAE-A149F4A12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1274" y="4822467"/>
            <a:ext cx="3330802" cy="24948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13A80E5-2DE4-AEB4-D8E3-0CA2A5FA4E5D}"/>
              </a:ext>
            </a:extLst>
          </p:cNvPr>
          <p:cNvSpPr txBox="1"/>
          <p:nvPr/>
        </p:nvSpPr>
        <p:spPr>
          <a:xfrm>
            <a:off x="11920250" y="7785757"/>
            <a:ext cx="2710150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l" fontAlgn="t">
              <a:buNone/>
            </a:pPr>
            <a:r>
              <a:rPr lang="bs-Latn-BA" sz="1600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Cantonal</a:t>
            </a:r>
            <a:r>
              <a:rPr lang="bs-Latn-BA" sz="1600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Court in Sarajevo</a:t>
            </a:r>
            <a:endParaRPr lang="bs-Latn-BA" sz="1600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40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072271" y="1237498"/>
            <a:ext cx="6972577" cy="9438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bs-Latn-BA" sz="4000" dirty="0" err="1" smtClean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Nadležnost</a:t>
            </a:r>
            <a:r>
              <a:rPr lang="bs-Latn-BA" sz="4000" dirty="0" smtClean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 Suda</a:t>
            </a:r>
            <a:endParaRPr lang="en-US" sz="4000" dirty="0">
              <a:solidFill>
                <a:srgbClr val="484237"/>
              </a:solidFill>
              <a:latin typeface="Times New Roman" panose="02020603050405020304" pitchFamily="18" charset="0"/>
              <a:ea typeface="Gelasio Semi Bold" pitchFamily="34" charset="-122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C1DD15D-131D-B375-EDEC-2064BE01A3EF}"/>
              </a:ext>
            </a:extLst>
          </p:cNvPr>
          <p:cNvSpPr txBox="1"/>
          <p:nvPr/>
        </p:nvSpPr>
        <p:spPr>
          <a:xfrm>
            <a:off x="670945" y="2759149"/>
            <a:ext cx="921750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Kantonalni sud u Sarajevu ima mjesnu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nadležnost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 području Kantona Sarajevo, koji se sastoji od devet općina: Stari Grad, Centar, Vogošća, Novo Sarajevo, Novi Grad, Ilidža, Trnovo, Hadžići i Ilijaš.</a:t>
            </a: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Njegova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nadležnost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obuhvata: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Suđenje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težim krivičnim predmetima (npr. ubistva i organizovani kriminal).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Rješavanje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složenih građanskih i upravnih sporova.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bs-Latn-B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Odlučivanje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žalbama protiv odluka općinskih sudova.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Upravni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stručni nadzor nad radom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nižestepenih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sudova na području Kantona Sarajevo.</a:t>
            </a: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6">
            <a:extLst>
              <a:ext uri="{FF2B5EF4-FFF2-40B4-BE49-F238E27FC236}">
                <a16:creationId xmlns:a16="http://schemas.microsoft.com/office/drawing/2014/main" id="{10376D66-ECE6-4C04-C959-9D54890EF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515" y="6504817"/>
            <a:ext cx="1109759" cy="110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BFE0A369-989C-F976-2E24-FECD4DBC1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5811" y="615023"/>
            <a:ext cx="4092006" cy="4394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B65E073-BF10-D4A9-4206-54CD13FDE869}"/>
              </a:ext>
            </a:extLst>
          </p:cNvPr>
          <p:cNvSpPr txBox="1"/>
          <p:nvPr/>
        </p:nvSpPr>
        <p:spPr>
          <a:xfrm>
            <a:off x="670945" y="6036456"/>
            <a:ext cx="7315200" cy="17736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Danas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Kantonalni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sud u Sarajevu jedna je od ključnih pravosudnih institucija u Bosni i Hercegovini, koja ima značajnu ulogu u borbi protiv korupcije i organizovanog kriminala. Također, djeluje kao drugostepeni sud, odlučujući o žalbama protiv odluka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nižestepenih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sudova.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3A80E5-2DE4-AEB4-D8E3-0CA2A5FA4E5D}"/>
              </a:ext>
            </a:extLst>
          </p:cNvPr>
          <p:cNvSpPr txBox="1"/>
          <p:nvPr/>
        </p:nvSpPr>
        <p:spPr>
          <a:xfrm>
            <a:off x="11920250" y="7785757"/>
            <a:ext cx="2710150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l" fontAlgn="t">
              <a:buNone/>
            </a:pPr>
            <a:r>
              <a:rPr lang="bs-Latn-B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Kantonalni sud u Sarajevu</a:t>
            </a:r>
            <a:endParaRPr lang="bs-Latn-BA" sz="1600" b="1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3"/>
          <p:cNvSpPr/>
          <p:nvPr/>
        </p:nvSpPr>
        <p:spPr>
          <a:xfrm>
            <a:off x="265168" y="1670338"/>
            <a:ext cx="8126541" cy="73229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Predsjednik suda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Predstavlja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najviši organ upravljanja i rukovođenja sudom.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Odgovoran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 za organizaciju rada suda i raspoređivanje sudija.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Predstavlja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sud pred drugim institucijama.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Nadzire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zakonitost i efikasnost rada suda.</a:t>
            </a: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Sudska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odjeljenja (organizacione jedinice)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Kantonalni sud u Sarajevu podijeljen je na specijalizovana sudska odjeljenja, u okviru kojih postupaju sudije i sudska vijeća.</a:t>
            </a: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Krivično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odjeljenje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Postupa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predmetima težih krivičnih djela, kao što su korupcija, organizovani kriminal i ratni zločini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Građansko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odjeljenje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Rješava složene građanske i privredne sporove.</a:t>
            </a: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Upravno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odjeljenje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Postupa u upravnim sporovima koji se odnose na zakonitost odluka organa uprave i drugih nadležnih institucija.</a:t>
            </a: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Ž</a:t>
            </a:r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albena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vijeća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Odlučuju o žalbama protiv odluka općinskih sudova u različitim vrstama sudskih postupaka.</a:t>
            </a:r>
          </a:p>
          <a:p>
            <a:pPr marL="0" indent="0" algn="l">
              <a:lnSpc>
                <a:spcPts val="2850"/>
              </a:lnSpc>
              <a:buNone/>
            </a:pPr>
            <a:endParaRPr lang="en-US" dirty="0">
              <a:latin typeface="Times New Roman" panose="02020603050405020304" pitchFamily="18" charset="0"/>
              <a:ea typeface="Gelasio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B8528FE8-F38F-6A72-2754-2C5D6F602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1845" y="631721"/>
            <a:ext cx="4180860" cy="31381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0">
            <a:extLst>
              <a:ext uri="{FF2B5EF4-FFF2-40B4-BE49-F238E27FC236}">
                <a16:creationId xmlns:a16="http://schemas.microsoft.com/office/drawing/2014/main" id="{1CFAFF7D-28DA-524A-EF3D-DD76BD9E08CF}"/>
              </a:ext>
            </a:extLst>
          </p:cNvPr>
          <p:cNvSpPr/>
          <p:nvPr/>
        </p:nvSpPr>
        <p:spPr>
          <a:xfrm>
            <a:off x="254000" y="285035"/>
            <a:ext cx="10116457" cy="11676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bs-Latn-BA" sz="3200" dirty="0" smtClean="0">
                <a:solidFill>
                  <a:srgbClr val="4842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Organizacijska struktura Kantonalnog suda u Sarajevu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6">
            <a:extLst>
              <a:ext uri="{FF2B5EF4-FFF2-40B4-BE49-F238E27FC236}">
                <a16:creationId xmlns:a16="http://schemas.microsoft.com/office/drawing/2014/main" id="{0BD9C31E-03D0-03A1-2EA0-81733AFAD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2275" y="6090577"/>
            <a:ext cx="1524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A1EB9A7-A797-26C9-798C-FE50B37DC5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7146" y="4436028"/>
            <a:ext cx="5917555" cy="3323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3A80E5-2DE4-AEB4-D8E3-0CA2A5FA4E5D}"/>
              </a:ext>
            </a:extLst>
          </p:cNvPr>
          <p:cNvSpPr txBox="1"/>
          <p:nvPr/>
        </p:nvSpPr>
        <p:spPr>
          <a:xfrm>
            <a:off x="11920250" y="7785757"/>
            <a:ext cx="2710150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l" fontAlgn="t">
              <a:buNone/>
            </a:pPr>
            <a:r>
              <a:rPr lang="bs-Latn-BA" sz="1600" b="1" i="0" u="none" strike="noStrike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Cantonal</a:t>
            </a:r>
            <a:r>
              <a:rPr lang="bs-Latn-BA" sz="1600" b="1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Court in Sarajevo</a:t>
            </a:r>
            <a:endParaRPr lang="bs-Latn-BA" sz="1600" b="1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4F3D01-0EA7-296A-21AE-51571AD6D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2628D22B-71D4-3CF8-E657-BF230E4231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0126" y="3176180"/>
            <a:ext cx="5470274" cy="5053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 3">
            <a:extLst>
              <a:ext uri="{FF2B5EF4-FFF2-40B4-BE49-F238E27FC236}">
                <a16:creationId xmlns:a16="http://schemas.microsoft.com/office/drawing/2014/main" id="{1B0BFD2E-CD83-DD10-DBA4-CF04767AA8F3}"/>
              </a:ext>
            </a:extLst>
          </p:cNvPr>
          <p:cNvSpPr/>
          <p:nvPr/>
        </p:nvSpPr>
        <p:spPr>
          <a:xfrm>
            <a:off x="454128" y="1921143"/>
            <a:ext cx="8526957" cy="72663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Sudska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administracija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Ovim odjelom rukovodi sekretar suda, a njegova osnovna uloga je pružanje administrativne i stručne podrške sudijama i sudskim odjeljenjima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Prijem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evidentiranje predmeta (prijemna kancelarija</a:t>
            </a:r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bs-Latn-B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Arhiviranje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sudskih spisa.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Dostavljanje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sudskih poziva i odluka.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Vođenje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sudskih evidencija i statističkih podataka.</a:t>
            </a:r>
          </a:p>
          <a:p>
            <a:pPr marL="285750" indent="-285750">
              <a:buFontTx/>
              <a:buChar char="-"/>
            </a:pP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Obavljanje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kadrovskih, finansijskih i tehničkih poslova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Stručni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saradnici i pomoćno osoblje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Stručni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saradnici pružaju pomoć sudijama u pripremi predmeta i izradi nacrta sudskih odluka.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Među njima su sudski tumači, daktilografi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kuriri.</a:t>
            </a:r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Tehnička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podrška uključuje informatičke usluge,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održavanje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sistema i poslove sigurnosti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Specijalizovane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službe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Služba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 informacione tehnologije (IT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Služba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 odnose s </a:t>
            </a:r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javnošću</a:t>
            </a:r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ea typeface="Gelasio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714C09-E80D-DF87-34B5-82BDFA346D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0126" y="99151"/>
            <a:ext cx="5470274" cy="30770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0">
            <a:extLst>
              <a:ext uri="{FF2B5EF4-FFF2-40B4-BE49-F238E27FC236}">
                <a16:creationId xmlns:a16="http://schemas.microsoft.com/office/drawing/2014/main" id="{76094A8A-6F91-D42B-FC27-19EDB983CBE5}"/>
              </a:ext>
            </a:extLst>
          </p:cNvPr>
          <p:cNvSpPr/>
          <p:nvPr/>
        </p:nvSpPr>
        <p:spPr>
          <a:xfrm>
            <a:off x="454128" y="323327"/>
            <a:ext cx="8028859" cy="944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bs-Latn-BA" sz="2800" dirty="0" smtClean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Organizacijska struktura Kantonalnog suda u Sarajevu</a:t>
            </a:r>
            <a:endParaRPr lang="bs-Latn-BA" sz="2800" dirty="0">
              <a:solidFill>
                <a:srgbClr val="484237"/>
              </a:solidFill>
              <a:latin typeface="Times New Roman" panose="02020603050405020304" pitchFamily="18" charset="0"/>
              <a:ea typeface="Gelasio Semi Bold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30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05847" y="201382"/>
            <a:ext cx="12131181" cy="10946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000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The Importance and Role of the Cantonal Court in Sarajevo </a:t>
            </a:r>
            <a:endParaRPr lang="bs-Latn-BA" sz="4000" dirty="0">
              <a:solidFill>
                <a:srgbClr val="484237"/>
              </a:solidFill>
              <a:latin typeface="Times New Roman" panose="02020603050405020304" pitchFamily="18" charset="0"/>
              <a:ea typeface="Gelasio Semi Bold" pitchFamily="34" charset="-122"/>
              <a:cs typeface="Times New Roman" panose="02020603050405020304" pitchFamily="18" charset="0"/>
            </a:endParaRPr>
          </a:p>
          <a:p>
            <a:pPr marL="0" indent="0" algn="ctr">
              <a:lnSpc>
                <a:spcPts val="5550"/>
              </a:lnSpc>
              <a:buNone/>
            </a:pPr>
            <a:r>
              <a:rPr lang="en-US" sz="4000" dirty="0">
                <a:solidFill>
                  <a:srgbClr val="484237"/>
                </a:solidFill>
                <a:latin typeface="Times New Roman" panose="02020603050405020304" pitchFamily="18" charset="0"/>
                <a:ea typeface="Gelasio Semi Bold" pitchFamily="34" charset="-122"/>
                <a:cs typeface="Times New Roman" panose="02020603050405020304" pitchFamily="18" charset="0"/>
              </a:rPr>
              <a:t>in the Judicial System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D6F7BB07-3A1F-8C77-1030-4D75257B0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539" y="6745786"/>
            <a:ext cx="1039971" cy="1039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BD9CA4A-218D-4B1B-41F7-CA34E38C5A00}"/>
              </a:ext>
            </a:extLst>
          </p:cNvPr>
          <p:cNvSpPr txBox="1"/>
          <p:nvPr/>
        </p:nvSpPr>
        <p:spPr>
          <a:xfrm>
            <a:off x="480786" y="2101322"/>
            <a:ext cx="6183086" cy="1554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Kantonalni sud u Sarajevu zauzima centralno mjesto u pravosudnom sistemu Federacije Bosne i Hercegovine, kao i Bosne i Hercegovine u cjelini. Njegova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nadležnost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stručni kapaciteti i obim predmeta u kojima postupa svrstavaju ga među najznačajnije sudove u državi.</a:t>
            </a:r>
            <a:endParaRPr lang="bs-Latn-BA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F48294-B94E-139E-C80D-97A1904488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5986" y="1951432"/>
            <a:ext cx="6629400" cy="4343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F005308-D390-3EBF-042D-1703655CE2ED}"/>
              </a:ext>
            </a:extLst>
          </p:cNvPr>
          <p:cNvSpPr txBox="1"/>
          <p:nvPr/>
        </p:nvSpPr>
        <p:spPr>
          <a:xfrm>
            <a:off x="480786" y="3835684"/>
            <a:ext cx="73152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Glavne funkcije: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Postupa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predmetima težih krivičnih djela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uključujući korupciju, organizovani kriminal i ratne zločine.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bs-Latn-B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Rješava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građanske i upravne sporove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posebno one koji se odnose na veće novčane iznose ili odluke državnih i drugih organa vlasti.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Djeluje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kao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drugostepeni sud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odlučujući o žalbama protiv odluka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općinskih sudova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Osigurava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ujednačenu primjenu prava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zaštitu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prava građana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Značaj suda: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 važnu ulogu u ostvarivanju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poslijeratne pravde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usklađivanju pravnog sistema s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pravnim standardima Evropske unije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Doprinosi jačanju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povjerenja javnosti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pravosudni sistem kroz pravično i transparentno donošenje sudskih odluka.</a:t>
            </a:r>
          </a:p>
          <a:p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svom radu podliježe </a:t>
            </a:r>
            <a:r>
              <a:rPr lang="bs-Latn-B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nadležnostima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propisima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Visokog sudskog i tužilačkog vijeća Bosne i Hercegovine (VSTV BiH)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3A80E5-2DE4-AEB4-D8E3-0CA2A5FA4E5D}"/>
              </a:ext>
            </a:extLst>
          </p:cNvPr>
          <p:cNvSpPr txBox="1"/>
          <p:nvPr/>
        </p:nvSpPr>
        <p:spPr>
          <a:xfrm>
            <a:off x="11920250" y="7785757"/>
            <a:ext cx="2710150" cy="3385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l" fontAlgn="t">
              <a:buNone/>
            </a:pPr>
            <a:r>
              <a:rPr lang="bs-Latn-B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Kantonalni sud u Sarajevu</a:t>
            </a:r>
            <a:endParaRPr lang="bs-Latn-BA" sz="1600" b="1" i="0" u="none" strike="noStrike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163352" y="674798"/>
            <a:ext cx="7692923" cy="74543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Visoko sudsko i tužilačko vijeće Bosne i Hercegovine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(VSTV BiH) je na sjednici održanoj 9. i 10. aprila 2025. godine u Sarajevu jednoglasno usvojilo Strategiju za sigurnost pravosuđa Bosne i Hercegovine, zajedno s akcionim planom za njenu provedbu.</a:t>
            </a: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Strategija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obuhvata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petogodišnji period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bs-Latn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 2025. do 2030. godine.</a:t>
            </a:r>
          </a:p>
          <a:p>
            <a:endParaRPr lang="bs-Latn-B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bs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vremenu pojačanih prijetnji sigurnosti i nezavisnosti pravosuđa u Bosni i Hercegovini, usvajanje ove strategije, koja obuhvata desetine strateških mjera i aktivnosti, predstavlja važan korak ka jačanju vladavine prava i napretku Bosne i Hercegovine na putu ka članstvu u Evropskoj uniji.</a:t>
            </a:r>
          </a:p>
          <a:p>
            <a:pPr marL="0" indent="0" algn="just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ea typeface="Gelasio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8" name="Picture 6">
            <a:extLst>
              <a:ext uri="{FF2B5EF4-FFF2-40B4-BE49-F238E27FC236}">
                <a16:creationId xmlns:a16="http://schemas.microsoft.com/office/drawing/2014/main" id="{FC844864-2A75-D03A-EA0F-7C7AE9E12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4651" y="6665523"/>
            <a:ext cx="1021624" cy="102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1149</Words>
  <Application>Microsoft Office PowerPoint</Application>
  <PresentationFormat>Custom</PresentationFormat>
  <Paragraphs>111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Gelasio</vt:lpstr>
      <vt:lpstr>Calibri</vt:lpstr>
      <vt:lpstr>Times New Roman</vt:lpstr>
      <vt:lpstr>Arial</vt:lpstr>
      <vt:lpstr>Gelasio Semi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Jakov Avram</cp:lastModifiedBy>
  <cp:revision>19</cp:revision>
  <dcterms:created xsi:type="dcterms:W3CDTF">2025-05-28T20:37:12Z</dcterms:created>
  <dcterms:modified xsi:type="dcterms:W3CDTF">2026-10-30T12:57:47Z</dcterms:modified>
</cp:coreProperties>
</file>