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96" r:id="rId15"/>
    <p:sldId id="270" r:id="rId16"/>
    <p:sldId id="292" r:id="rId17"/>
    <p:sldId id="272" r:id="rId18"/>
    <p:sldId id="293" r:id="rId19"/>
    <p:sldId id="274" r:id="rId20"/>
    <p:sldId id="275" r:id="rId21"/>
    <p:sldId id="271" r:id="rId22"/>
    <p:sldId id="273" r:id="rId23"/>
    <p:sldId id="276" r:id="rId24"/>
    <p:sldId id="277" r:id="rId25"/>
    <p:sldId id="278" r:id="rId26"/>
    <p:sldId id="294" r:id="rId27"/>
    <p:sldId id="279" r:id="rId28"/>
    <p:sldId id="280" r:id="rId29"/>
    <p:sldId id="281" r:id="rId30"/>
    <p:sldId id="282" r:id="rId31"/>
    <p:sldId id="283" r:id="rId32"/>
    <p:sldId id="284" r:id="rId33"/>
    <p:sldId id="289" r:id="rId34"/>
    <p:sldId id="285" r:id="rId35"/>
    <p:sldId id="286" r:id="rId36"/>
    <p:sldId id="288" r:id="rId37"/>
    <p:sldId id="290" r:id="rId38"/>
    <p:sldId id="287" r:id="rId39"/>
    <p:sldId id="291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80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18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912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11/3/2026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595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1645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3073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23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720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292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333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160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8531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603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136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016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2476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1392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62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4612" y="2030136"/>
            <a:ext cx="6680509" cy="1124125"/>
          </a:xfrm>
        </p:spPr>
        <p:txBody>
          <a:bodyPr/>
          <a:lstStyle/>
          <a:p>
            <a:r>
              <a:rPr lang="bs-Latn-BA" dirty="0" smtClean="0"/>
              <a:t/>
            </a:r>
            <a:br>
              <a:rPr lang="bs-Latn-BA" dirty="0" smtClean="0"/>
            </a:br>
            <a:r>
              <a:rPr lang="bs-Latn-BA" dirty="0"/>
              <a:t/>
            </a:r>
            <a:br>
              <a:rPr lang="bs-Latn-BA" dirty="0"/>
            </a:br>
            <a:r>
              <a:rPr lang="bs-Latn-BA" dirty="0" smtClean="0"/>
              <a:t/>
            </a:r>
            <a:br>
              <a:rPr lang="bs-Latn-BA" dirty="0" smtClean="0"/>
            </a:br>
            <a:r>
              <a:rPr lang="bs-Latn-BA" dirty="0" smtClean="0">
                <a:solidFill>
                  <a:srgbClr val="C00000"/>
                </a:solidFill>
              </a:rPr>
              <a:t>Rod</a:t>
            </a:r>
            <a:r>
              <a:rPr lang="bs-Latn-BA" dirty="0" smtClean="0">
                <a:solidFill>
                  <a:srgbClr val="0070C0"/>
                </a:solidFill>
              </a:rPr>
              <a:t>na</a:t>
            </a:r>
            <a:r>
              <a:rPr lang="bs-Latn-BA" dirty="0" smtClean="0"/>
              <a:t> </a:t>
            </a:r>
            <a:r>
              <a:rPr lang="bs-Latn-BA" dirty="0" smtClean="0">
                <a:solidFill>
                  <a:srgbClr val="C00000"/>
                </a:solidFill>
              </a:rPr>
              <a:t>ravno</a:t>
            </a:r>
            <a:r>
              <a:rPr lang="bs-Latn-BA" dirty="0" smtClean="0">
                <a:solidFill>
                  <a:srgbClr val="0070C0"/>
                </a:solidFill>
              </a:rPr>
              <a:t>pravnost</a:t>
            </a:r>
            <a:br>
              <a:rPr lang="bs-Latn-BA" dirty="0" smtClean="0">
                <a:solidFill>
                  <a:srgbClr val="0070C0"/>
                </a:solidFill>
              </a:rPr>
            </a:br>
            <a:endParaRPr lang="bs-Latn-BA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0764" y="3548543"/>
            <a:ext cx="6090406" cy="1245197"/>
          </a:xfrm>
        </p:spPr>
        <p:txBody>
          <a:bodyPr>
            <a:normAutofit fontScale="25000" lnSpcReduction="20000"/>
          </a:bodyPr>
          <a:lstStyle/>
          <a:p>
            <a:r>
              <a:rPr lang="bs-Latn-BA" sz="5600" b="1" dirty="0" smtClean="0">
                <a:cs typeface="Arial" panose="020B0604020202020204" pitchFamily="34" charset="0"/>
              </a:rPr>
              <a:t> Implementacija „Strategije za unapređenje rodne ravnopravnosti u pravosuđu Bosne i Hercegovine “ VSTV BiH kroz Akcioni plan Kantonalnog suda u Sarajevu 2025.-2027.</a:t>
            </a:r>
          </a:p>
          <a:p>
            <a:pPr algn="r"/>
            <a:r>
              <a:rPr lang="bs-Latn-BA" sz="4800" b="1" dirty="0" smtClean="0">
                <a:cs typeface="Arial" panose="020B0604020202020204" pitchFamily="34" charset="0"/>
              </a:rPr>
              <a:t>Pripremila: Stručna savjetnica </a:t>
            </a:r>
          </a:p>
          <a:p>
            <a:pPr algn="r"/>
            <a:r>
              <a:rPr lang="bs-Latn-BA" sz="4800" b="1" dirty="0" smtClean="0">
                <a:cs typeface="Arial" panose="020B0604020202020204" pitchFamily="34" charset="0"/>
              </a:rPr>
              <a:t>za podršku svjedocima </a:t>
            </a:r>
          </a:p>
          <a:p>
            <a:pPr algn="r"/>
            <a:r>
              <a:rPr lang="bs-Latn-BA" sz="4800" b="1" dirty="0" smtClean="0">
                <a:cs typeface="Arial" panose="020B0604020202020204" pitchFamily="34" charset="0"/>
              </a:rPr>
              <a:t>EMINA KADIĆ</a:t>
            </a:r>
          </a:p>
          <a:p>
            <a:pPr algn="r"/>
            <a:r>
              <a:rPr lang="bs-Latn-BA" sz="4800" b="1" dirty="0" smtClean="0">
                <a:cs typeface="Arial" panose="020B0604020202020204" pitchFamily="34" charset="0"/>
              </a:rPr>
              <a:t>Sarajevo, Oktobar 2026.                                                               A m b a s a d o r i c a                             </a:t>
            </a:r>
            <a:r>
              <a:rPr lang="bs-Latn-BA" sz="4800" b="1" dirty="0" smtClean="0">
                <a:solidFill>
                  <a:srgbClr val="C00000"/>
                </a:solidFill>
                <a:cs typeface="Arial" panose="020B0604020202020204" pitchFamily="34" charset="0"/>
              </a:rPr>
              <a:t>rod</a:t>
            </a:r>
            <a:r>
              <a:rPr lang="bs-Latn-BA" sz="4800" b="1" dirty="0" smtClean="0">
                <a:solidFill>
                  <a:srgbClr val="0070C0"/>
                </a:solidFill>
                <a:cs typeface="Arial" panose="020B0604020202020204" pitchFamily="34" charset="0"/>
              </a:rPr>
              <a:t>ne</a:t>
            </a:r>
            <a:r>
              <a:rPr lang="bs-Latn-BA" sz="4800" b="1" dirty="0" smtClean="0">
                <a:cs typeface="Arial" panose="020B0604020202020204" pitchFamily="34" charset="0"/>
              </a:rPr>
              <a:t> </a:t>
            </a:r>
            <a:r>
              <a:rPr lang="bs-Latn-BA" sz="4800" b="1" dirty="0" smtClean="0">
                <a:solidFill>
                  <a:srgbClr val="C00000"/>
                </a:solidFill>
                <a:cs typeface="Arial" panose="020B0604020202020204" pitchFamily="34" charset="0"/>
              </a:rPr>
              <a:t>ravno</a:t>
            </a:r>
            <a:r>
              <a:rPr lang="bs-Latn-BA" sz="4800" b="1" dirty="0" smtClean="0">
                <a:solidFill>
                  <a:srgbClr val="0070C0"/>
                </a:solidFill>
                <a:cs typeface="Arial" panose="020B0604020202020204" pitchFamily="34" charset="0"/>
              </a:rPr>
              <a:t>pravnosti</a:t>
            </a:r>
          </a:p>
          <a:p>
            <a:pPr algn="l"/>
            <a:endParaRPr lang="bs-Latn-BA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bs-Latn-B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618" y="2290194"/>
            <a:ext cx="2123497" cy="1189159"/>
          </a:xfrm>
          <a:prstGeom prst="rect">
            <a:avLst/>
          </a:prstGeom>
        </p:spPr>
      </p:pic>
      <p:pic>
        <p:nvPicPr>
          <p:cNvPr id="1026" name="Picture 1" descr="cid:image001.png@01DCF802.10DE9D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21" y="0"/>
            <a:ext cx="74295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562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/>
              <a:t>Zašto je donesena </a:t>
            </a:r>
            <a:r>
              <a:rPr lang="bs-Latn-BA" sz="3200" b="1" dirty="0" smtClean="0"/>
              <a:t>Strategija </a:t>
            </a:r>
            <a:r>
              <a:rPr lang="bs-Latn-BA" sz="3200" b="1" dirty="0"/>
              <a:t>za unapređenje rodne ravnopravnosti u pravosuđu Bosne i </a:t>
            </a:r>
            <a:r>
              <a:rPr lang="bs-Latn-BA" sz="3200" b="1" dirty="0" smtClean="0"/>
              <a:t>Hercegovine?</a:t>
            </a:r>
            <a:endParaRPr lang="bs-Latn-B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s-Latn-BA" sz="2000" b="1" dirty="0"/>
              <a:t>Anketa o rodnoj ravnopravnosti </a:t>
            </a:r>
            <a:r>
              <a:rPr lang="bs-Latn-BA" sz="2000" dirty="0"/>
              <a:t>u pravosuđu Bosne i Hercegovine, u okviru koje su sudije/sutkinje, </a:t>
            </a:r>
            <a:r>
              <a:rPr lang="bs-Latn-BA" sz="2000" dirty="0" err="1"/>
              <a:t>nesudsko</a:t>
            </a:r>
            <a:r>
              <a:rPr lang="bs-Latn-BA" sz="2000" dirty="0"/>
              <a:t> osoblje, tužioci/tužiteljice, advokati/advokatice, notari/</a:t>
            </a:r>
            <a:r>
              <a:rPr lang="bs-Latn-BA" sz="2000" dirty="0" err="1"/>
              <a:t>notarke</a:t>
            </a:r>
            <a:r>
              <a:rPr lang="bs-Latn-BA" sz="2000" dirty="0"/>
              <a:t> i sudski vještaci/vještakinje anonimno odgovorili/e na pitanja o rodnoj ravnopravnosti u pravosuđu Bosne i </a:t>
            </a:r>
            <a:r>
              <a:rPr lang="bs-Latn-BA" sz="2000" dirty="0" smtClean="0"/>
              <a:t>Hercegovine provedena </a:t>
            </a:r>
            <a:r>
              <a:rPr lang="bs-Latn-BA" sz="2000" dirty="0"/>
              <a:t>je u maju i junu 2018. godine. </a:t>
            </a:r>
            <a:endParaRPr lang="bs-Latn-BA" sz="2000" dirty="0" smtClean="0"/>
          </a:p>
          <a:p>
            <a:r>
              <a:rPr lang="bs-Latn-BA" sz="2000" b="1" dirty="0" smtClean="0"/>
              <a:t>Analiza </a:t>
            </a:r>
            <a:r>
              <a:rPr lang="bs-Latn-BA" sz="2000" b="1" dirty="0"/>
              <a:t>rezultata ankete </a:t>
            </a:r>
            <a:r>
              <a:rPr lang="bs-Latn-BA" sz="2000" dirty="0"/>
              <a:t>pokazala je da </a:t>
            </a:r>
            <a:r>
              <a:rPr lang="bs-Latn-BA" sz="2000" b="1" dirty="0"/>
              <a:t>većina ispitanika/</a:t>
            </a:r>
            <a:r>
              <a:rPr lang="bs-Latn-BA" sz="2000" b="1" dirty="0" err="1"/>
              <a:t>ca</a:t>
            </a:r>
            <a:r>
              <a:rPr lang="bs-Latn-BA" sz="2000" b="1" dirty="0"/>
              <a:t>, koji/e su doživjeli/e seksualno i/ili rodno zasnovano uznemiravanje na radnom mjestu ili u vezi posla, incident nije prijavila zbog straha od posljedica.</a:t>
            </a:r>
          </a:p>
        </p:txBody>
      </p:sp>
    </p:spTree>
    <p:extLst>
      <p:ext uri="{BB962C8B-B14F-4D97-AF65-F5344CB8AC3E}">
        <p14:creationId xmlns:p14="http://schemas.microsoft.com/office/powerpoint/2010/main" val="246044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/>
              <a:t>Zašto je donesena Strategija za unapređenje rodne ravnopravnosti u pravosuđu Bosne i Hercegovine?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081781" cy="2342239"/>
          </a:xfrm>
        </p:spPr>
        <p:txBody>
          <a:bodyPr/>
          <a:lstStyle/>
          <a:p>
            <a:r>
              <a:rPr lang="bs-Latn-BA" dirty="0"/>
              <a:t>Visoko sudsko i tužilačko vijeće Bosne i Hercegovine (u daljnjem tekstu: VSTV BiH) usvojilo je Strategiju za unapređenje rodne ravnopravnosti u pravosuđu Bosne i Hercegovine (u daljnjem tekstu: Strategija), na osnovu koje će sve pravosudne institucije u Bosni i Hercegovini izraditi vlastite akcione planove, a sa ciljem unapređenja rodne ravnopravnosti u pravosuđu Bosne i </a:t>
            </a:r>
            <a:r>
              <a:rPr lang="bs-Latn-BA" dirty="0" smtClean="0"/>
              <a:t>Hercegovine.</a:t>
            </a:r>
          </a:p>
        </p:txBody>
      </p:sp>
    </p:spTree>
    <p:extLst>
      <p:ext uri="{BB962C8B-B14F-4D97-AF65-F5344CB8AC3E}">
        <p14:creationId xmlns:p14="http://schemas.microsoft.com/office/powerpoint/2010/main" val="2045627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 smtClean="0"/>
              <a:t>Rodna ravnopravnost ?</a:t>
            </a:r>
            <a:endParaRPr lang="bs-Latn-B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4183" y="2556932"/>
            <a:ext cx="9512414" cy="152912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bs-Latn-BA" b="1" dirty="0"/>
              <a:t>Rodna ravnopravnost postoji kada žene i </a:t>
            </a:r>
            <a:r>
              <a:rPr lang="bs-Latn-BA" b="1" dirty="0" err="1"/>
              <a:t>muškarci</a:t>
            </a:r>
            <a:r>
              <a:rPr lang="bs-Latn-BA" b="1" dirty="0"/>
              <a:t> imaju iste </a:t>
            </a:r>
            <a:r>
              <a:rPr lang="bs-Latn-BA" b="1" dirty="0" err="1"/>
              <a:t>mogućnosti</a:t>
            </a:r>
            <a:r>
              <a:rPr lang="bs-Latn-BA" b="1" dirty="0"/>
              <a:t>, prava i obaveze u svim sferama </a:t>
            </a:r>
            <a:r>
              <a:rPr lang="bs-Latn-BA" b="1" dirty="0" smtClean="0"/>
              <a:t>života</a:t>
            </a:r>
            <a:r>
              <a:rPr lang="bs-Latn-BA" dirty="0" smtClean="0"/>
              <a:t> </a:t>
            </a:r>
            <a:r>
              <a:rPr lang="bs-Latn-BA" b="1" dirty="0" smtClean="0"/>
              <a:t>bez </a:t>
            </a:r>
            <a:r>
              <a:rPr lang="bs-Latn-BA" b="1" dirty="0"/>
              <a:t>obzira na spol, etničku pripadnost, religiju, seksualno opredjeljenje, </a:t>
            </a:r>
            <a:r>
              <a:rPr lang="bs-Latn-BA" b="1" dirty="0" smtClean="0"/>
              <a:t>društveni položaj i ostale razlike. </a:t>
            </a:r>
          </a:p>
          <a:p>
            <a:pPr marL="0" indent="0" algn="ctr">
              <a:buNone/>
            </a:pPr>
            <a:endParaRPr lang="bs-Latn-BA" dirty="0"/>
          </a:p>
          <a:p>
            <a:pPr marL="0" indent="0">
              <a:buNone/>
            </a:pPr>
            <a:endParaRPr lang="bs-Latn-B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602" y="3766656"/>
            <a:ext cx="4179516" cy="23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18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9408" y="982133"/>
            <a:ext cx="9227189" cy="796334"/>
          </a:xfrm>
        </p:spPr>
        <p:txBody>
          <a:bodyPr>
            <a:normAutofit/>
          </a:bodyPr>
          <a:lstStyle/>
          <a:p>
            <a:r>
              <a:rPr lang="bs-Latn-BA" sz="3600" b="1" dirty="0"/>
              <a:t>P</a:t>
            </a:r>
            <a:r>
              <a:rPr lang="bs-Latn-BA" sz="3600" b="1" dirty="0" smtClean="0"/>
              <a:t>ravni </a:t>
            </a:r>
            <a:r>
              <a:rPr lang="bs-Latn-BA" sz="3600" b="1" dirty="0" err="1" smtClean="0"/>
              <a:t>osnov</a:t>
            </a:r>
            <a:endParaRPr lang="bs-Latn-B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3240" y="2457973"/>
            <a:ext cx="9590360" cy="3070371"/>
          </a:xfrm>
        </p:spPr>
        <p:txBody>
          <a:bodyPr>
            <a:normAutofit fontScale="85000" lnSpcReduction="20000"/>
          </a:bodyPr>
          <a:lstStyle/>
          <a:p>
            <a:r>
              <a:rPr lang="bs-Latn-BA" dirty="0" smtClean="0"/>
              <a:t>Rezolucija </a:t>
            </a:r>
            <a:r>
              <a:rPr lang="bs-Latn-BA" dirty="0"/>
              <a:t>Vijeća sigurnosti UN 1325 „Žene, mir i sigurnost“ UN Konvencija o uklanjanju svih oblika diskriminacije žena; </a:t>
            </a:r>
            <a:endParaRPr lang="bs-Latn-BA" dirty="0" smtClean="0"/>
          </a:p>
          <a:p>
            <a:r>
              <a:rPr lang="bs-Latn-BA" dirty="0" smtClean="0"/>
              <a:t>Evropska </a:t>
            </a:r>
            <a:r>
              <a:rPr lang="bs-Latn-BA" dirty="0"/>
              <a:t>konvencija o ljudskim pravima i osnovnim slobodama i Protokol broj 12; </a:t>
            </a:r>
          </a:p>
          <a:p>
            <a:r>
              <a:rPr lang="bs-Latn-BA" dirty="0" smtClean="0"/>
              <a:t>Evropska </a:t>
            </a:r>
            <a:r>
              <a:rPr lang="bs-Latn-BA" dirty="0"/>
              <a:t>socijalna </a:t>
            </a:r>
            <a:r>
              <a:rPr lang="bs-Latn-BA" dirty="0" smtClean="0"/>
              <a:t>povelja;</a:t>
            </a:r>
          </a:p>
          <a:p>
            <a:r>
              <a:rPr lang="bs-Latn-BA" dirty="0" smtClean="0"/>
              <a:t>Konvencija </a:t>
            </a:r>
            <a:r>
              <a:rPr lang="bs-Latn-BA" dirty="0"/>
              <a:t>Vijeća Evrope o borbi protiv trgovine </a:t>
            </a:r>
            <a:r>
              <a:rPr lang="bs-Latn-BA" dirty="0" smtClean="0"/>
              <a:t>ljudima;</a:t>
            </a:r>
          </a:p>
          <a:p>
            <a:r>
              <a:rPr lang="bs-Latn-BA" dirty="0" smtClean="0"/>
              <a:t>Konvencija </a:t>
            </a:r>
            <a:r>
              <a:rPr lang="bs-Latn-BA" dirty="0"/>
              <a:t>Vijeća Evrope o sprečavanju i borbi protiv nasilja nad ženama i nasilja u porodici i </a:t>
            </a:r>
          </a:p>
          <a:p>
            <a:r>
              <a:rPr lang="bs-Latn-BA" dirty="0" smtClean="0"/>
              <a:t>Strategija </a:t>
            </a:r>
            <a:r>
              <a:rPr lang="bs-Latn-BA" dirty="0"/>
              <a:t>za ravnopravnost između žena i </a:t>
            </a:r>
            <a:r>
              <a:rPr lang="bs-Latn-BA" dirty="0" err="1"/>
              <a:t>muškaraca</a:t>
            </a:r>
            <a:r>
              <a:rPr lang="bs-Latn-BA" dirty="0"/>
              <a:t> u Evropi za period od 2020. do 2025. </a:t>
            </a:r>
            <a:r>
              <a:rPr lang="bs-Latn-BA" dirty="0" smtClean="0"/>
              <a:t>godine.</a:t>
            </a: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3548417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/>
              <a:t>Strateški ciljevi za unapređenje rodne ravnopravnosti u pravosuđu Bosne i </a:t>
            </a:r>
            <a:r>
              <a:rPr lang="bs-Latn-BA" sz="3200" b="1" dirty="0" smtClean="0"/>
              <a:t>Hercegovine</a:t>
            </a:r>
            <a:endParaRPr lang="bs-Latn-B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736122" cy="3382474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bs-Latn-BA" dirty="0" smtClean="0"/>
              <a:t>Rukovodioci/rukovoditeljice </a:t>
            </a:r>
            <a:r>
              <a:rPr lang="bs-Latn-BA" dirty="0"/>
              <a:t>pravosudnih institucija i ostali uposlenici/uposlenice postavljaju, kao jedan od prioriteta institucije, unapređenje znanja i nivoa svijesti o pojmu roda, rodnim normama, metodi </a:t>
            </a:r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-a, rodnoj ravnopravnosti i jednakom pristupu </a:t>
            </a:r>
            <a:r>
              <a:rPr lang="bs-Latn-BA" dirty="0" smtClean="0"/>
              <a:t>pravdi.</a:t>
            </a:r>
          </a:p>
          <a:p>
            <a:pPr marL="457200" indent="-457200">
              <a:buAutoNum type="arabicPeriod"/>
            </a:pPr>
            <a:r>
              <a:rPr lang="bs-Latn-BA" dirty="0" smtClean="0"/>
              <a:t>Rukovodioci/rukovoditeljice </a:t>
            </a:r>
            <a:r>
              <a:rPr lang="bs-Latn-BA" dirty="0"/>
              <a:t>pravosudnih institucija i ostali uposlenici/uposlenice osiguravaju da su radnim procesima u pravosudnim institucijama obuhvaćena pitanja rodne ravnopravnosti i jednakog pristupa pravdi, kao dio ciljeva radnih procesa institucije</a:t>
            </a:r>
            <a:r>
              <a:rPr lang="bs-Latn-BA" dirty="0" smtClean="0"/>
              <a:t>.</a:t>
            </a: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221116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/>
              <a:t>Strateški ciljevi za unapređenje rodne ravnopravnosti u pravosuđu Bosne i Hercegovine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rabicPeriod" startAt="3"/>
            </a:pPr>
            <a:r>
              <a:rPr lang="bs-Latn-BA" dirty="0" smtClean="0"/>
              <a:t>Rukovodioci/rukovoditeljice </a:t>
            </a:r>
            <a:r>
              <a:rPr lang="bs-Latn-BA" dirty="0"/>
              <a:t>pravosudnih institucija i ostali </a:t>
            </a:r>
            <a:r>
              <a:rPr lang="bs-Latn-BA" dirty="0" smtClean="0"/>
              <a:t>   uposlenici/uposlenice </a:t>
            </a:r>
            <a:r>
              <a:rPr lang="bs-Latn-BA" dirty="0"/>
              <a:t>osiguravaju da se sve osobe koje dođu u kontakt s pravosudnim institucijama tretiraju na jednak način, kao i da im se </a:t>
            </a:r>
            <a:r>
              <a:rPr lang="bs-Latn-BA" dirty="0" err="1"/>
              <a:t>omogući</a:t>
            </a:r>
            <a:r>
              <a:rPr lang="bs-Latn-BA" dirty="0"/>
              <a:t> jednak pristup pravdi bez obzira na spol i/ili rod. </a:t>
            </a:r>
            <a:endParaRPr lang="bs-Latn-BA" dirty="0" smtClean="0"/>
          </a:p>
          <a:p>
            <a:pPr marL="457200" indent="-457200">
              <a:buAutoNum type="arabicPeriod" startAt="3"/>
            </a:pPr>
            <a:r>
              <a:rPr lang="bs-Latn-BA" dirty="0" smtClean="0"/>
              <a:t>Sve </a:t>
            </a:r>
            <a:r>
              <a:rPr lang="bs-Latn-BA" dirty="0"/>
              <a:t>osobe (stranke, svjedoci/svjedokinje, profesionalne stranke i drugi), koje dođu u kontakt sa pravosudnim institucijama, bilo da je takav kontakt ostvaren usmeno, pismeno ili putem društvenih mreža, smatraju da su pravosudne institucije utemeljene na principima rodne ravnopravnosti. I </a:t>
            </a:r>
            <a:r>
              <a:rPr lang="bs-Latn-BA" dirty="0" err="1"/>
              <a:t>muškarci</a:t>
            </a:r>
            <a:r>
              <a:rPr lang="bs-Latn-BA" dirty="0"/>
              <a:t> i žene imaju visok nivo povjerenja u pravosuđe.</a:t>
            </a:r>
          </a:p>
        </p:txBody>
      </p:sp>
    </p:spTree>
    <p:extLst>
      <p:ext uri="{BB962C8B-B14F-4D97-AF65-F5344CB8AC3E}">
        <p14:creationId xmlns:p14="http://schemas.microsoft.com/office/powerpoint/2010/main" val="3697932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600" b="1" dirty="0"/>
              <a:t>Uloga VSTV </a:t>
            </a:r>
            <a:r>
              <a:rPr lang="bs-Latn-BA" sz="3600" b="1" dirty="0" smtClean="0"/>
              <a:t>BiH</a:t>
            </a:r>
            <a:endParaRPr lang="bs-Latn-B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b="1" dirty="0"/>
              <a:t>VSTV BiH </a:t>
            </a:r>
            <a:r>
              <a:rPr lang="bs-Latn-BA" dirty="0"/>
              <a:t>koordinira procesom donošenja akcionih planova od strane pravosudnih institucija, te pruža podršku i donosi uputstva u okviru navedenog procesa, sa krajnjim ciljem </a:t>
            </a:r>
            <a:r>
              <a:rPr lang="bs-Latn-BA" dirty="0" err="1"/>
              <a:t>omogućavanja</a:t>
            </a:r>
            <a:r>
              <a:rPr lang="bs-Latn-BA" dirty="0"/>
              <a:t> jednakog pristupa pravdi i jednakosti svih građana pred zakonom, osiguranjem nezavisnog, nepristranog, profesionalnog, efikasnog i transparentnog pravosuđa.</a:t>
            </a:r>
          </a:p>
        </p:txBody>
      </p:sp>
    </p:spTree>
    <p:extLst>
      <p:ext uri="{BB962C8B-B14F-4D97-AF65-F5344CB8AC3E}">
        <p14:creationId xmlns:p14="http://schemas.microsoft.com/office/powerpoint/2010/main" val="3048457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/>
              <a:t>Uloga pravosudnih institucija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s-Latn-BA" dirty="0" smtClean="0"/>
              <a:t>Rukovodioci/rukovoditeljice </a:t>
            </a:r>
            <a:r>
              <a:rPr lang="bs-Latn-BA" dirty="0"/>
              <a:t>pravosudnih institucija odgovorni/e su za implementaciju ove Strategije, te se obavezuju redovno informirati VSTV BiH o svim aktivnostima, poduzetim u tu svrhu. </a:t>
            </a:r>
            <a:endParaRPr lang="bs-Latn-BA" dirty="0" smtClean="0"/>
          </a:p>
          <a:p>
            <a:pPr marL="0" indent="0">
              <a:buNone/>
            </a:pPr>
            <a:r>
              <a:rPr lang="bs-Latn-BA" dirty="0" smtClean="0"/>
              <a:t>Izvještaj </a:t>
            </a:r>
            <a:r>
              <a:rPr lang="bs-Latn-BA" dirty="0"/>
              <a:t>o aktivnostima, poduzetim u cilju implementacije Strategije, i postignutim rezultatima, pravosudne institucije će podnositi VSTV BiH uz svoje redovne godišnje izvještaje. </a:t>
            </a:r>
          </a:p>
        </p:txBody>
      </p:sp>
    </p:spTree>
    <p:extLst>
      <p:ext uri="{BB962C8B-B14F-4D97-AF65-F5344CB8AC3E}">
        <p14:creationId xmlns:p14="http://schemas.microsoft.com/office/powerpoint/2010/main" val="145143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b="1" dirty="0"/>
              <a:t>Metoda za implementaciju Strategije</a:t>
            </a:r>
            <a:r>
              <a:rPr lang="bs-Latn-BA" dirty="0"/>
              <a:t> – </a:t>
            </a:r>
            <a:r>
              <a:rPr lang="bs-Latn-BA" dirty="0" err="1">
                <a:solidFill>
                  <a:srgbClr val="FFC000"/>
                </a:solidFill>
              </a:rPr>
              <a:t>G</a:t>
            </a:r>
            <a:r>
              <a:rPr lang="bs-Latn-BA" dirty="0" err="1" smtClean="0">
                <a:solidFill>
                  <a:srgbClr val="FFC000"/>
                </a:solidFill>
              </a:rPr>
              <a:t>ender</a:t>
            </a:r>
            <a:r>
              <a:rPr lang="bs-Latn-BA" dirty="0" smtClean="0">
                <a:solidFill>
                  <a:srgbClr val="FFC000"/>
                </a:solidFill>
              </a:rPr>
              <a:t> </a:t>
            </a:r>
            <a:r>
              <a:rPr lang="bs-Latn-BA" dirty="0" err="1">
                <a:solidFill>
                  <a:srgbClr val="FFC000"/>
                </a:solidFill>
              </a:rPr>
              <a:t>mainstreaming</a:t>
            </a:r>
            <a:endParaRPr lang="bs-Latn-BA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 je pristup u donošenju politika, koji uzima u obzir </a:t>
            </a:r>
            <a:r>
              <a:rPr lang="bs-Latn-BA" dirty="0" err="1"/>
              <a:t>interese</a:t>
            </a:r>
            <a:r>
              <a:rPr lang="bs-Latn-BA" dirty="0"/>
              <a:t> i potrebe </a:t>
            </a:r>
            <a:r>
              <a:rPr lang="bs-Latn-BA" dirty="0" err="1"/>
              <a:t>muškaraca</a:t>
            </a:r>
            <a:r>
              <a:rPr lang="bs-Latn-BA" dirty="0"/>
              <a:t> i žena. </a:t>
            </a:r>
            <a:endParaRPr lang="bs-Latn-BA" dirty="0" smtClean="0"/>
          </a:p>
          <a:p>
            <a:r>
              <a:rPr lang="bs-Latn-BA" dirty="0"/>
              <a:t>Vijeće Evrope je 1998. godine definiralo </a:t>
            </a:r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 na sljedeći </a:t>
            </a:r>
            <a:r>
              <a:rPr lang="bs-Latn-BA" dirty="0" smtClean="0"/>
              <a:t>način </a:t>
            </a:r>
            <a:r>
              <a:rPr lang="bs-Latn-BA" dirty="0"/>
              <a:t>: (Re)organizacija, unapređenje, razvoj i </a:t>
            </a:r>
            <a:r>
              <a:rPr lang="bs-Latn-BA" dirty="0" err="1"/>
              <a:t>evaluacija</a:t>
            </a:r>
            <a:r>
              <a:rPr lang="bs-Latn-BA" dirty="0"/>
              <a:t> procesa donošenja politika, kroz ugradnju perspektive rodne ravnopravnosti u sve politike na svim nivoima i u svim fazama, od strane aktera koji su obično uključeni u proces donošenja politika.</a:t>
            </a:r>
          </a:p>
        </p:txBody>
      </p:sp>
    </p:spTree>
    <p:extLst>
      <p:ext uri="{BB962C8B-B14F-4D97-AF65-F5344CB8AC3E}">
        <p14:creationId xmlns:p14="http://schemas.microsoft.com/office/powerpoint/2010/main" val="49514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b="1" dirty="0"/>
              <a:t>Metoda za implementaciju Strategije </a:t>
            </a:r>
            <a:r>
              <a:rPr lang="bs-Latn-BA" dirty="0"/>
              <a:t>– </a:t>
            </a:r>
            <a:r>
              <a:rPr lang="bs-Latn-BA" dirty="0" err="1">
                <a:solidFill>
                  <a:srgbClr val="FFC000"/>
                </a:solidFill>
              </a:rPr>
              <a:t>G</a:t>
            </a:r>
            <a:r>
              <a:rPr lang="bs-Latn-BA" dirty="0" err="1" smtClean="0">
                <a:solidFill>
                  <a:srgbClr val="FFC000"/>
                </a:solidFill>
              </a:rPr>
              <a:t>ender</a:t>
            </a:r>
            <a:r>
              <a:rPr lang="bs-Latn-BA" dirty="0" smtClean="0">
                <a:solidFill>
                  <a:srgbClr val="FFC000"/>
                </a:solidFill>
              </a:rPr>
              <a:t> </a:t>
            </a:r>
            <a:r>
              <a:rPr lang="bs-Latn-BA" dirty="0" err="1">
                <a:solidFill>
                  <a:srgbClr val="FFC000"/>
                </a:solidFill>
              </a:rPr>
              <a:t>mainstreaming</a:t>
            </a:r>
            <a:endParaRPr lang="bs-Latn-BA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7051645" cy="3155971"/>
          </a:xfrm>
        </p:spPr>
        <p:txBody>
          <a:bodyPr>
            <a:normAutofit fontScale="77500" lnSpcReduction="20000"/>
          </a:bodyPr>
          <a:lstStyle/>
          <a:p>
            <a:r>
              <a:rPr lang="bs-Latn-BA" dirty="0" smtClean="0"/>
              <a:t>Potrebno je </a:t>
            </a:r>
            <a:r>
              <a:rPr lang="bs-Latn-BA" dirty="0"/>
              <a:t>imati na umu da žene i </a:t>
            </a:r>
            <a:r>
              <a:rPr lang="bs-Latn-BA" dirty="0" err="1"/>
              <a:t>muškarci</a:t>
            </a:r>
            <a:r>
              <a:rPr lang="bs-Latn-BA" dirty="0"/>
              <a:t> imaju različite potrebe, kao i životne uslove i okolnosti, uključujući i nejednak pristup i kontrolu nad moći, resursima, ljudskim pravima i institucijama, kao i pravosudnom sistemu. </a:t>
            </a:r>
            <a:endParaRPr lang="bs-Latn-BA" dirty="0" smtClean="0"/>
          </a:p>
          <a:p>
            <a:r>
              <a:rPr lang="bs-Latn-BA" dirty="0" smtClean="0"/>
              <a:t>Cilj </a:t>
            </a:r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-a je uzimanje u obzir navedenih razlika, prilikom </a:t>
            </a:r>
            <a:r>
              <a:rPr lang="bs-Latn-BA" dirty="0" err="1"/>
              <a:t>osmišljavanja</a:t>
            </a:r>
            <a:r>
              <a:rPr lang="bs-Latn-BA" dirty="0"/>
              <a:t>, implementiranja i </a:t>
            </a:r>
            <a:r>
              <a:rPr lang="bs-Latn-BA" dirty="0" err="1"/>
              <a:t>evaluacije</a:t>
            </a:r>
            <a:r>
              <a:rPr lang="bs-Latn-BA" dirty="0"/>
              <a:t> politika, projekata i radnih procesa, tako da i </a:t>
            </a:r>
            <a:r>
              <a:rPr lang="bs-Latn-BA" dirty="0" err="1"/>
              <a:t>muškarci</a:t>
            </a:r>
            <a:r>
              <a:rPr lang="bs-Latn-BA" dirty="0"/>
              <a:t> i žene imaju koristi od navedenih politika, projekata i radnih procesa, s krajnjim ciljem unapređenja rodne ravnopravnosti, umjesto produbljivanja postojećih razlika. </a:t>
            </a:r>
            <a:endParaRPr lang="bs-Latn-BA" dirty="0" smtClean="0"/>
          </a:p>
          <a:p>
            <a:r>
              <a:rPr lang="bs-Latn-BA" dirty="0" smtClean="0"/>
              <a:t>Stoga</a:t>
            </a:r>
            <a:r>
              <a:rPr lang="bs-Latn-BA" dirty="0"/>
              <a:t>, </a:t>
            </a:r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 predstavlja instrument za ostvarenje rodne ravnopravnosti.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792" y="2859792"/>
            <a:ext cx="2432806" cy="191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77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b="1" dirty="0"/>
              <a:t>Metoda za implementaciju Strategije </a:t>
            </a:r>
            <a:r>
              <a:rPr lang="bs-Latn-BA" dirty="0"/>
              <a:t>– </a:t>
            </a:r>
            <a:r>
              <a:rPr lang="bs-Latn-BA" dirty="0" err="1" smtClean="0">
                <a:solidFill>
                  <a:srgbClr val="FFC000"/>
                </a:solidFill>
              </a:rPr>
              <a:t>Gender</a:t>
            </a:r>
            <a:r>
              <a:rPr lang="bs-Latn-BA" dirty="0" smtClean="0">
                <a:solidFill>
                  <a:srgbClr val="FFC000"/>
                </a:solidFill>
              </a:rPr>
              <a:t> </a:t>
            </a:r>
            <a:r>
              <a:rPr lang="bs-Latn-BA" dirty="0" err="1">
                <a:solidFill>
                  <a:srgbClr val="FFC000"/>
                </a:solidFill>
              </a:rPr>
              <a:t>mainstreaming</a:t>
            </a:r>
            <a:endParaRPr lang="bs-Latn-BA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7873766" cy="3318936"/>
          </a:xfrm>
        </p:spPr>
        <p:txBody>
          <a:bodyPr>
            <a:normAutofit fontScale="92500" lnSpcReduction="10000"/>
          </a:bodyPr>
          <a:lstStyle/>
          <a:p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/>
              <a:t>mainstreaming</a:t>
            </a:r>
            <a:r>
              <a:rPr lang="bs-Latn-BA" dirty="0"/>
              <a:t> predstavlja ugradnju prioriteta i potreba žena i </a:t>
            </a:r>
            <a:r>
              <a:rPr lang="bs-Latn-BA" dirty="0" err="1"/>
              <a:t>muškaraca</a:t>
            </a:r>
            <a:r>
              <a:rPr lang="bs-Latn-BA" dirty="0"/>
              <a:t> u sve zakone, strategije, planove, programe i aktivnosti društva, radi postizanja jednakosti i ravnopravnosti spolova, uzimajući u obzir posljedice koje će navedeni zakoni, strategije, planovi, programi i aktivnosti imati na žene i </a:t>
            </a:r>
            <a:r>
              <a:rPr lang="bs-Latn-BA" dirty="0" err="1"/>
              <a:t>muškarce</a:t>
            </a:r>
            <a:r>
              <a:rPr lang="bs-Latn-BA" dirty="0" smtClean="0"/>
              <a:t>.</a:t>
            </a:r>
          </a:p>
          <a:p>
            <a:r>
              <a:rPr lang="bs-Latn-BA" dirty="0" smtClean="0"/>
              <a:t>Ovaj </a:t>
            </a:r>
            <a:r>
              <a:rPr lang="bs-Latn-BA" dirty="0"/>
              <a:t>pojam se često prevodi kao „uvođenje rodne perspektive“, „pristup baziran na </a:t>
            </a:r>
            <a:r>
              <a:rPr lang="bs-Latn-BA" dirty="0" err="1"/>
              <a:t>genderu</a:t>
            </a:r>
            <a:r>
              <a:rPr lang="bs-Latn-BA" dirty="0"/>
              <a:t>”, „rodno osviještena politika” i sl. Međutim, nijedan od ovih pojmova ne odgovara u potpunosti onome što </a:t>
            </a:r>
            <a:r>
              <a:rPr lang="bs-Latn-BA" dirty="0" smtClean="0"/>
              <a:t>„</a:t>
            </a:r>
            <a:r>
              <a:rPr lang="bs-Latn-BA" dirty="0" err="1" smtClean="0"/>
              <a:t>gender</a:t>
            </a:r>
            <a:r>
              <a:rPr lang="bs-Latn-BA" dirty="0" smtClean="0"/>
              <a:t> </a:t>
            </a:r>
            <a:r>
              <a:rPr lang="bs-Latn-BA" dirty="0" err="1" smtClean="0"/>
              <a:t>mainstreaming</a:t>
            </a:r>
            <a:r>
              <a:rPr lang="bs-Latn-BA" dirty="0" smtClean="0"/>
              <a:t>“ </a:t>
            </a:r>
            <a:r>
              <a:rPr lang="bs-Latn-BA" dirty="0"/>
              <a:t>suštinski predstavlja, a to je uvođenje pitanja ravnopravnosti polova u sve glavne tokove društva.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242" y="3161795"/>
            <a:ext cx="2432806" cy="191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16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793" y="1082180"/>
            <a:ext cx="9671805" cy="939567"/>
          </a:xfrm>
        </p:spPr>
        <p:txBody>
          <a:bodyPr>
            <a:normAutofit fontScale="90000"/>
          </a:bodyPr>
          <a:lstStyle/>
          <a:p>
            <a:r>
              <a:rPr lang="bs-Latn-BA" sz="3100" dirty="0" smtClean="0"/>
              <a:t/>
            </a:r>
            <a:br>
              <a:rPr lang="bs-Latn-BA" sz="3100" dirty="0" smtClean="0"/>
            </a:br>
            <a:r>
              <a:rPr lang="bs-Latn-BA" sz="2200" b="1" dirty="0" smtClean="0">
                <a:solidFill>
                  <a:srgbClr val="0070C0"/>
                </a:solidFill>
              </a:rPr>
              <a:t>TROGODIŠNJI </a:t>
            </a:r>
            <a:r>
              <a:rPr lang="bs-Latn-BA" sz="2200" b="1" dirty="0">
                <a:solidFill>
                  <a:srgbClr val="0070C0"/>
                </a:solidFill>
              </a:rPr>
              <a:t>AKCIONI PLAN ZA IMPLEMENTACIJU STRATEGIJE ZA UNAPREDENJE RODNE RAVNOPRAVNOSTI U </a:t>
            </a:r>
            <a:r>
              <a:rPr lang="bs-Latn-BA" sz="2200" b="1" dirty="0" smtClean="0">
                <a:solidFill>
                  <a:srgbClr val="0070C0"/>
                </a:solidFill>
              </a:rPr>
              <a:t>PRAVOSUĐU </a:t>
            </a:r>
            <a:r>
              <a:rPr lang="bs-Latn-BA" sz="2200" b="1" dirty="0">
                <a:solidFill>
                  <a:srgbClr val="0070C0"/>
                </a:solidFill>
              </a:rPr>
              <a:t>BiH </a:t>
            </a:r>
            <a:r>
              <a:rPr lang="bs-Latn-BA" sz="2200" b="1" dirty="0" smtClean="0">
                <a:solidFill>
                  <a:srgbClr val="0070C0"/>
                </a:solidFill>
              </a:rPr>
              <a:t> za period</a:t>
            </a:r>
            <a:r>
              <a:rPr lang="bs-Latn-BA" sz="2200" b="1" dirty="0">
                <a:solidFill>
                  <a:srgbClr val="0070C0"/>
                </a:solidFill>
              </a:rPr>
              <a:t>: </a:t>
            </a:r>
            <a:r>
              <a:rPr lang="bs-Latn-BA" sz="2200" b="1" dirty="0" smtClean="0">
                <a:solidFill>
                  <a:srgbClr val="0070C0"/>
                </a:solidFill>
              </a:rPr>
              <a:t>01.01.2025. </a:t>
            </a:r>
            <a:r>
              <a:rPr lang="bs-Latn-BA" sz="2200" b="1" dirty="0">
                <a:solidFill>
                  <a:srgbClr val="0070C0"/>
                </a:solidFill>
              </a:rPr>
              <a:t>- 31.12.2027. </a:t>
            </a:r>
            <a:r>
              <a:rPr lang="bs-Latn-BA" sz="2200" b="1" dirty="0" smtClean="0">
                <a:solidFill>
                  <a:srgbClr val="0070C0"/>
                </a:solidFill>
              </a:rPr>
              <a:t>godine,  Kantonalni sud u Sarajevu</a:t>
            </a:r>
            <a:r>
              <a:rPr lang="bs-Latn-BA" sz="2200" dirty="0">
                <a:solidFill>
                  <a:srgbClr val="0070C0"/>
                </a:solidFill>
              </a:rPr>
              <a:t/>
            </a:r>
            <a:br>
              <a:rPr lang="bs-Latn-BA" sz="2200" dirty="0">
                <a:solidFill>
                  <a:srgbClr val="0070C0"/>
                </a:solidFill>
              </a:rPr>
            </a:br>
            <a:endParaRPr lang="bs-Latn-BA" sz="2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526397" cy="3318936"/>
          </a:xfrm>
        </p:spPr>
        <p:txBody>
          <a:bodyPr>
            <a:normAutofit fontScale="85000" lnSpcReduction="10000"/>
          </a:bodyPr>
          <a:lstStyle/>
          <a:p>
            <a:r>
              <a:rPr lang="bs-Latn-BA" dirty="0"/>
              <a:t>Plan je </a:t>
            </a:r>
            <a:r>
              <a:rPr lang="bs-Latn-BA" dirty="0" smtClean="0"/>
              <a:t>izrađen </a:t>
            </a:r>
            <a:r>
              <a:rPr lang="bs-Latn-BA" dirty="0"/>
              <a:t>u skladu s preporukama VSTV-a i koristi metodologiju </a:t>
            </a:r>
            <a:r>
              <a:rPr lang="bs-Latn-BA" dirty="0" err="1"/>
              <a:t>gender</a:t>
            </a:r>
            <a:r>
              <a:rPr lang="bs-Latn-BA" dirty="0"/>
              <a:t> </a:t>
            </a:r>
            <a:r>
              <a:rPr lang="bs-Latn-BA" dirty="0" err="1" smtClean="0"/>
              <a:t>mainstreaminga</a:t>
            </a:r>
            <a:r>
              <a:rPr lang="bs-Latn-BA" dirty="0" smtClean="0"/>
              <a:t> uzimajući </a:t>
            </a:r>
            <a:r>
              <a:rPr lang="bs-Latn-BA" dirty="0"/>
              <a:t>u obzir analizu prethodnog </a:t>
            </a:r>
            <a:r>
              <a:rPr lang="bs-Latn-BA" dirty="0" smtClean="0"/>
              <a:t>plana, </a:t>
            </a:r>
            <a:r>
              <a:rPr lang="bs-Latn-BA" dirty="0"/>
              <a:t>realizovane aktivnosti i </a:t>
            </a:r>
            <a:r>
              <a:rPr lang="bs-Latn-BA" dirty="0" smtClean="0"/>
              <a:t>specifične </a:t>
            </a:r>
            <a:r>
              <a:rPr lang="bs-Latn-BA" dirty="0"/>
              <a:t>potrebe institucije. </a:t>
            </a:r>
            <a:endParaRPr lang="bs-Latn-BA" dirty="0" smtClean="0"/>
          </a:p>
          <a:p>
            <a:r>
              <a:rPr lang="bs-Latn-BA" dirty="0" smtClean="0"/>
              <a:t>Cijeneći </a:t>
            </a:r>
            <a:r>
              <a:rPr lang="bs-Latn-BA" dirty="0"/>
              <a:t>da su </a:t>
            </a:r>
            <a:r>
              <a:rPr lang="bs-Latn-BA" dirty="0" smtClean="0"/>
              <a:t>dosadašnji izvještaji </a:t>
            </a:r>
            <a:r>
              <a:rPr lang="bs-Latn-BA" dirty="0"/>
              <a:t>pokazali da prethodni plan ovog suda </a:t>
            </a:r>
            <a:r>
              <a:rPr lang="bs-Latn-BA" dirty="0" smtClean="0"/>
              <a:t>nije </a:t>
            </a:r>
            <a:r>
              <a:rPr lang="bs-Latn-BA" dirty="0"/>
              <a:t>ostvario ciljani </a:t>
            </a:r>
            <a:r>
              <a:rPr lang="bs-Latn-BA" dirty="0" smtClean="0"/>
              <a:t>rezultat, </a:t>
            </a:r>
            <a:r>
              <a:rPr lang="bs-Latn-BA" dirty="0"/>
              <a:t>ovim aktom </a:t>
            </a:r>
            <a:r>
              <a:rPr lang="bs-Latn-BA" dirty="0" smtClean="0"/>
              <a:t>će </a:t>
            </a:r>
            <a:r>
              <a:rPr lang="bs-Latn-BA" dirty="0"/>
              <a:t>se za prethodne ciljeve koji se smatraju </a:t>
            </a:r>
            <a:r>
              <a:rPr lang="bs-Latn-BA" dirty="0" err="1"/>
              <a:t>provodivim</a:t>
            </a:r>
            <a:r>
              <a:rPr lang="bs-Latn-BA" dirty="0"/>
              <a:t> dodatno naglasiti </a:t>
            </a:r>
            <a:r>
              <a:rPr lang="bs-Latn-BA" dirty="0" smtClean="0"/>
              <a:t>važnost </a:t>
            </a:r>
            <a:r>
              <a:rPr lang="bs-Latn-BA" dirty="0"/>
              <a:t>i potrebu </a:t>
            </a:r>
            <a:r>
              <a:rPr lang="bs-Latn-BA" dirty="0" smtClean="0"/>
              <a:t>poštovanja i provođenja </a:t>
            </a:r>
            <a:r>
              <a:rPr lang="bs-Latn-BA" dirty="0"/>
              <a:t>odnosno naglasiti potreba uspostave integrisanog sistema za </a:t>
            </a:r>
            <a:r>
              <a:rPr lang="bs-Latn-BA" dirty="0" smtClean="0"/>
              <a:t>jačanje svijesti, </a:t>
            </a:r>
            <a:r>
              <a:rPr lang="bs-Latn-BA" dirty="0"/>
              <a:t>razvijanje </a:t>
            </a:r>
            <a:r>
              <a:rPr lang="bs-Latn-BA" dirty="0" smtClean="0"/>
              <a:t>kapaciteta, </a:t>
            </a:r>
            <a:r>
              <a:rPr lang="bs-Latn-BA" dirty="0"/>
              <a:t>te implementaciju konkretnih mehanizama i procedura koje </a:t>
            </a:r>
            <a:r>
              <a:rPr lang="bs-Latn-BA" dirty="0" smtClean="0"/>
              <a:t>će </a:t>
            </a:r>
            <a:r>
              <a:rPr lang="bs-Latn-BA" dirty="0"/>
              <a:t>osigurati institucionalnu </a:t>
            </a:r>
            <a:r>
              <a:rPr lang="bs-Latn-BA" dirty="0" smtClean="0"/>
              <a:t>podršku </a:t>
            </a:r>
            <a:r>
              <a:rPr lang="bs-Latn-BA" dirty="0"/>
              <a:t>principima jednakosti</a:t>
            </a:r>
            <a:r>
              <a:rPr lang="bs-Latn-BA" dirty="0" smtClean="0"/>
              <a:t>.</a:t>
            </a:r>
          </a:p>
          <a:p>
            <a:r>
              <a:rPr lang="bs-Latn-BA" dirty="0"/>
              <a:t>Aktivnosti </a:t>
            </a:r>
            <a:r>
              <a:rPr lang="bs-Latn-BA" dirty="0" smtClean="0"/>
              <a:t>Akcionog plana su </a:t>
            </a:r>
            <a:r>
              <a:rPr lang="bs-Latn-BA" dirty="0"/>
              <a:t>grupisane prema strateškim ciljevima iz Strategije VSTV-a, s naglaskom na mjerljive rezultate, definisane rokove i jasnu odgovornost nositelja realizacije.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65071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6956" y="685800"/>
            <a:ext cx="5496056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600" b="1">
                <a:solidFill>
                  <a:srgbClr val="2D3748"/>
                </a:solidFill>
                <a:latin typeface="Aptos Display"/>
              </a:defRPr>
            </a:pPr>
            <a:r>
              <a:rPr dirty="0">
                <a:solidFill>
                  <a:srgbClr val="0070C0"/>
                </a:solidFill>
              </a:rPr>
              <a:t>PIRAMIDA STRATEŠKIH CILJEVA</a:t>
            </a:r>
          </a:p>
        </p:txBody>
      </p:sp>
      <p:sp>
        <p:nvSpPr>
          <p:cNvPr id="3" name="Trapezoid 2"/>
          <p:cNvSpPr/>
          <p:nvPr/>
        </p:nvSpPr>
        <p:spPr>
          <a:xfrm>
            <a:off x="1115567" y="4798775"/>
            <a:ext cx="9966960" cy="1170432"/>
          </a:xfrm>
          <a:prstGeom prst="trapezoid">
            <a:avLst/>
          </a:prstGeom>
          <a:solidFill>
            <a:srgbClr val="D6E2F3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234366"/>
                </a:solidFill>
                <a:latin typeface="Aptos"/>
              </a:defRPr>
            </a:pPr>
            <a:r>
              <a:rPr dirty="0">
                <a:solidFill>
                  <a:srgbClr val="0070C0"/>
                </a:solidFill>
              </a:rPr>
              <a:t>NIVO 1</a:t>
            </a:r>
          </a:p>
          <a:p>
            <a:pPr algn="ctr">
              <a:defRPr sz="1500" b="1">
                <a:solidFill>
                  <a:srgbClr val="234366"/>
                </a:solidFill>
                <a:latin typeface="Aptos"/>
              </a:defRPr>
            </a:pPr>
            <a:r>
              <a:rPr dirty="0" err="1">
                <a:solidFill>
                  <a:srgbClr val="0070C0"/>
                </a:solidFill>
              </a:rPr>
              <a:t>Strateški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cilj</a:t>
            </a:r>
            <a:r>
              <a:rPr dirty="0">
                <a:solidFill>
                  <a:srgbClr val="0070C0"/>
                </a:solidFill>
              </a:rPr>
              <a:t> 1</a:t>
            </a:r>
          </a:p>
          <a:p>
            <a:pPr algn="ctr">
              <a:spcBef>
                <a:spcPts val="200"/>
              </a:spcBef>
              <a:defRPr sz="1200">
                <a:solidFill>
                  <a:srgbClr val="234366"/>
                </a:solidFill>
                <a:latin typeface="Aptos"/>
              </a:defRPr>
            </a:pPr>
            <a:r>
              <a:rPr dirty="0" err="1">
                <a:solidFill>
                  <a:srgbClr val="0070C0"/>
                </a:solidFill>
              </a:rPr>
              <a:t>Jačanje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svijesti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edukacija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zaposlenih</a:t>
            </a:r>
            <a:endParaRPr dirty="0">
              <a:solidFill>
                <a:srgbClr val="0070C0"/>
              </a:solidFill>
            </a:endParaRPr>
          </a:p>
        </p:txBody>
      </p:sp>
      <p:sp>
        <p:nvSpPr>
          <p:cNvPr id="4" name="Trapezoid 3"/>
          <p:cNvSpPr/>
          <p:nvPr/>
        </p:nvSpPr>
        <p:spPr>
          <a:xfrm>
            <a:off x="2328783" y="3621024"/>
            <a:ext cx="7772400" cy="1170432"/>
          </a:xfrm>
          <a:prstGeom prst="trapezoid">
            <a:avLst/>
          </a:prstGeom>
          <a:solidFill>
            <a:srgbClr val="B7CFE9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1F3D5E"/>
                </a:solidFill>
                <a:latin typeface="Aptos"/>
              </a:defRPr>
            </a:pPr>
            <a:r>
              <a:rPr dirty="0">
                <a:solidFill>
                  <a:srgbClr val="0070C0"/>
                </a:solidFill>
              </a:rPr>
              <a:t>NIVO 2</a:t>
            </a:r>
          </a:p>
          <a:p>
            <a:pPr algn="ctr">
              <a:defRPr sz="1500" b="1">
                <a:solidFill>
                  <a:srgbClr val="1F3D5E"/>
                </a:solidFill>
                <a:latin typeface="Aptos"/>
              </a:defRPr>
            </a:pPr>
            <a:r>
              <a:rPr dirty="0" err="1">
                <a:solidFill>
                  <a:srgbClr val="0070C0"/>
                </a:solidFill>
              </a:rPr>
              <a:t>Strateški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cilj</a:t>
            </a:r>
            <a:r>
              <a:rPr dirty="0">
                <a:solidFill>
                  <a:srgbClr val="0070C0"/>
                </a:solidFill>
              </a:rPr>
              <a:t> 2</a:t>
            </a:r>
          </a:p>
          <a:p>
            <a:pPr algn="ctr">
              <a:spcBef>
                <a:spcPts val="200"/>
              </a:spcBef>
              <a:defRPr sz="1200">
                <a:solidFill>
                  <a:srgbClr val="1F3D5E"/>
                </a:solidFill>
                <a:latin typeface="Aptos"/>
              </a:defRPr>
            </a:pPr>
            <a:r>
              <a:rPr dirty="0" err="1">
                <a:solidFill>
                  <a:srgbClr val="0070C0"/>
                </a:solidFill>
              </a:rPr>
              <a:t>Unapređenje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praksi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i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procedura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koje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podupiru</a:t>
            </a:r>
            <a:r>
              <a:rPr dirty="0">
                <a:solidFill>
                  <a:srgbClr val="0070C0"/>
                </a:solidFill>
              </a:rPr>
              <a:t> </a:t>
            </a:r>
            <a:r>
              <a:rPr dirty="0" err="1">
                <a:solidFill>
                  <a:srgbClr val="0070C0"/>
                </a:solidFill>
              </a:rPr>
              <a:t>jednakost</a:t>
            </a:r>
            <a:endParaRPr dirty="0">
              <a:solidFill>
                <a:srgbClr val="0070C0"/>
              </a:solidFill>
            </a:endParaRPr>
          </a:p>
        </p:txBody>
      </p:sp>
      <p:sp>
        <p:nvSpPr>
          <p:cNvPr id="5" name="Trapezoid 4"/>
          <p:cNvSpPr/>
          <p:nvPr/>
        </p:nvSpPr>
        <p:spPr>
          <a:xfrm>
            <a:off x="3264407" y="2480310"/>
            <a:ext cx="5669280" cy="1170432"/>
          </a:xfrm>
          <a:prstGeom prst="trapezoid">
            <a:avLst/>
          </a:prstGeom>
          <a:solidFill>
            <a:srgbClr val="96B8DA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rPr dirty="0"/>
              <a:t>NIVO 3</a:t>
            </a:r>
          </a:p>
          <a:p>
            <a:pPr algn="ctr">
              <a:defRPr sz="1500" b="1">
                <a:solidFill>
                  <a:srgbClr val="FFFFFF"/>
                </a:solidFill>
                <a:latin typeface="Aptos"/>
              </a:defRPr>
            </a:pPr>
            <a:r>
              <a:rPr dirty="0" err="1"/>
              <a:t>Strateški</a:t>
            </a:r>
            <a:r>
              <a:rPr dirty="0"/>
              <a:t> </a:t>
            </a:r>
            <a:r>
              <a:rPr dirty="0" err="1"/>
              <a:t>cilj</a:t>
            </a:r>
            <a:r>
              <a:rPr dirty="0"/>
              <a:t> 3</a:t>
            </a:r>
          </a:p>
          <a:p>
            <a:pPr algn="ctr">
              <a:spcBef>
                <a:spcPts val="200"/>
              </a:spcBef>
              <a:defRPr sz="1200">
                <a:solidFill>
                  <a:srgbClr val="FFFFFF"/>
                </a:solidFill>
                <a:latin typeface="Aptos"/>
              </a:defRPr>
            </a:pPr>
            <a:r>
              <a:rPr dirty="0" err="1"/>
              <a:t>Promocija</a:t>
            </a:r>
            <a:r>
              <a:rPr dirty="0"/>
              <a:t> </a:t>
            </a:r>
            <a:r>
              <a:rPr dirty="0" err="1"/>
              <a:t>ravnopravnog</a:t>
            </a:r>
            <a:r>
              <a:rPr dirty="0"/>
              <a:t> </a:t>
            </a:r>
            <a:r>
              <a:rPr dirty="0" err="1"/>
              <a:t>pristupa</a:t>
            </a:r>
            <a:r>
              <a:rPr dirty="0"/>
              <a:t> </a:t>
            </a:r>
            <a:r>
              <a:rPr dirty="0" err="1"/>
              <a:t>sudu</a:t>
            </a:r>
            <a:endParaRPr dirty="0"/>
          </a:p>
        </p:txBody>
      </p:sp>
      <p:sp>
        <p:nvSpPr>
          <p:cNvPr id="6" name="Trapezoid 5"/>
          <p:cNvSpPr/>
          <p:nvPr/>
        </p:nvSpPr>
        <p:spPr>
          <a:xfrm>
            <a:off x="4315967" y="1339596"/>
            <a:ext cx="3566160" cy="1170432"/>
          </a:xfrm>
          <a:prstGeom prst="trapezoid">
            <a:avLst/>
          </a:prstGeom>
          <a:solidFill>
            <a:srgbClr val="6F97C0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rPr dirty="0"/>
              <a:t>NIVO 4</a:t>
            </a:r>
          </a:p>
          <a:p>
            <a:pPr algn="ctr">
              <a:defRPr sz="1500" b="1">
                <a:solidFill>
                  <a:srgbClr val="FFFFFF"/>
                </a:solidFill>
                <a:latin typeface="Aptos"/>
              </a:defRPr>
            </a:pPr>
            <a:r>
              <a:rPr dirty="0" err="1"/>
              <a:t>Strateški</a:t>
            </a:r>
            <a:r>
              <a:rPr dirty="0"/>
              <a:t> </a:t>
            </a:r>
            <a:r>
              <a:rPr dirty="0" err="1"/>
              <a:t>cilj</a:t>
            </a:r>
            <a:r>
              <a:rPr dirty="0"/>
              <a:t> 4</a:t>
            </a:r>
          </a:p>
          <a:p>
            <a:pPr algn="ctr">
              <a:spcBef>
                <a:spcPts val="200"/>
              </a:spcBef>
              <a:defRPr sz="1100">
                <a:solidFill>
                  <a:srgbClr val="FFFFFF"/>
                </a:solidFill>
                <a:latin typeface="Aptos"/>
              </a:defRPr>
            </a:pPr>
            <a:r>
              <a:rPr dirty="0" err="1"/>
              <a:t>Sve</a:t>
            </a:r>
            <a:r>
              <a:rPr dirty="0"/>
              <a:t> </a:t>
            </a:r>
            <a:r>
              <a:rPr dirty="0" err="1"/>
              <a:t>osobe</a:t>
            </a:r>
            <a:r>
              <a:rPr dirty="0"/>
              <a:t> </a:t>
            </a:r>
            <a:r>
              <a:rPr dirty="0" err="1"/>
              <a:t>koje</a:t>
            </a:r>
            <a:r>
              <a:rPr dirty="0"/>
              <a:t> </a:t>
            </a:r>
            <a:r>
              <a:rPr dirty="0" err="1"/>
              <a:t>dođu</a:t>
            </a:r>
            <a:r>
              <a:rPr dirty="0"/>
              <a:t> u </a:t>
            </a:r>
            <a:r>
              <a:rPr dirty="0" err="1"/>
              <a:t>kontakt</a:t>
            </a:r>
            <a:r>
              <a:rPr dirty="0"/>
              <a:t> </a:t>
            </a:r>
            <a:r>
              <a:rPr dirty="0" err="1"/>
              <a:t>sa</a:t>
            </a:r>
            <a:r>
              <a:rPr dirty="0"/>
              <a:t> </a:t>
            </a:r>
            <a:r>
              <a:rPr dirty="0" err="1"/>
              <a:t>sudom</a:t>
            </a:r>
            <a:r>
              <a:rPr dirty="0"/>
              <a:t> </a:t>
            </a:r>
            <a:r>
              <a:rPr dirty="0" err="1"/>
              <a:t>smatraju</a:t>
            </a:r>
            <a:r>
              <a:rPr dirty="0"/>
              <a:t> da je rad </a:t>
            </a:r>
            <a:r>
              <a:rPr dirty="0" err="1"/>
              <a:t>suda</a:t>
            </a:r>
            <a:r>
              <a:rPr dirty="0"/>
              <a:t> </a:t>
            </a:r>
            <a:r>
              <a:rPr dirty="0" err="1"/>
              <a:t>utemeljen</a:t>
            </a:r>
            <a:r>
              <a:rPr dirty="0"/>
              <a:t> </a:t>
            </a:r>
            <a:r>
              <a:rPr dirty="0" err="1"/>
              <a:t>na</a:t>
            </a:r>
            <a:r>
              <a:rPr dirty="0"/>
              <a:t> </a:t>
            </a:r>
            <a:r>
              <a:rPr dirty="0" err="1"/>
              <a:t>principima</a:t>
            </a:r>
            <a:r>
              <a:rPr dirty="0"/>
              <a:t> </a:t>
            </a:r>
            <a:r>
              <a:rPr dirty="0" err="1"/>
              <a:t>rodne</a:t>
            </a:r>
            <a:r>
              <a:rPr dirty="0"/>
              <a:t> </a:t>
            </a:r>
            <a:r>
              <a:rPr dirty="0" err="1"/>
              <a:t>ravnopravnosti</a:t>
            </a:r>
            <a:endParaRPr dirty="0"/>
          </a:p>
        </p:txBody>
      </p:sp>
      <p:sp>
        <p:nvSpPr>
          <p:cNvPr id="7" name="TextBox 6"/>
          <p:cNvSpPr txBox="1"/>
          <p:nvPr/>
        </p:nvSpPr>
        <p:spPr>
          <a:xfrm>
            <a:off x="3379110" y="6031266"/>
            <a:ext cx="5671745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5A6473"/>
                </a:solidFill>
                <a:latin typeface="Aptos"/>
              </a:defRPr>
            </a:pPr>
            <a:r>
              <a:rPr lang="bs-Latn-BA" b="1" dirty="0" smtClean="0">
                <a:solidFill>
                  <a:srgbClr val="0070C0"/>
                </a:solidFill>
              </a:rPr>
              <a:t>s</a:t>
            </a:r>
            <a:r>
              <a:rPr b="1" dirty="0" err="1" smtClean="0">
                <a:solidFill>
                  <a:srgbClr val="0070C0"/>
                </a:solidFill>
              </a:rPr>
              <a:t>vijest</a:t>
            </a:r>
            <a:r>
              <a:rPr b="1" dirty="0" smtClean="0">
                <a:solidFill>
                  <a:srgbClr val="0070C0"/>
                </a:solidFill>
              </a:rPr>
              <a:t> </a:t>
            </a:r>
            <a:r>
              <a:rPr b="1" dirty="0" err="1">
                <a:solidFill>
                  <a:srgbClr val="0070C0"/>
                </a:solidFill>
              </a:rPr>
              <a:t>i</a:t>
            </a:r>
            <a:r>
              <a:rPr b="1" dirty="0">
                <a:solidFill>
                  <a:srgbClr val="0070C0"/>
                </a:solidFill>
              </a:rPr>
              <a:t> </a:t>
            </a:r>
            <a:r>
              <a:rPr b="1" dirty="0" err="1">
                <a:solidFill>
                  <a:srgbClr val="0070C0"/>
                </a:solidFill>
              </a:rPr>
              <a:t>znanje</a:t>
            </a:r>
            <a:r>
              <a:rPr b="1" dirty="0">
                <a:solidFill>
                  <a:srgbClr val="0070C0"/>
                </a:solidFill>
              </a:rPr>
              <a:t> → </a:t>
            </a:r>
            <a:r>
              <a:rPr b="1" dirty="0" err="1">
                <a:solidFill>
                  <a:srgbClr val="0070C0"/>
                </a:solidFill>
              </a:rPr>
              <a:t>prakse</a:t>
            </a:r>
            <a:r>
              <a:rPr b="1" dirty="0">
                <a:solidFill>
                  <a:srgbClr val="0070C0"/>
                </a:solidFill>
              </a:rPr>
              <a:t> </a:t>
            </a:r>
            <a:r>
              <a:rPr b="1" dirty="0" err="1">
                <a:solidFill>
                  <a:srgbClr val="0070C0"/>
                </a:solidFill>
              </a:rPr>
              <a:t>i</a:t>
            </a:r>
            <a:r>
              <a:rPr b="1" dirty="0">
                <a:solidFill>
                  <a:srgbClr val="0070C0"/>
                </a:solidFill>
              </a:rPr>
              <a:t> procedure → </a:t>
            </a:r>
            <a:r>
              <a:rPr b="1" dirty="0" err="1">
                <a:solidFill>
                  <a:srgbClr val="0070C0"/>
                </a:solidFill>
              </a:rPr>
              <a:t>pristup</a:t>
            </a:r>
            <a:r>
              <a:rPr b="1" dirty="0">
                <a:solidFill>
                  <a:srgbClr val="0070C0"/>
                </a:solidFill>
              </a:rPr>
              <a:t> </a:t>
            </a:r>
            <a:r>
              <a:rPr b="1" dirty="0" err="1">
                <a:solidFill>
                  <a:srgbClr val="0070C0"/>
                </a:solidFill>
              </a:rPr>
              <a:t>sudu</a:t>
            </a:r>
            <a:r>
              <a:rPr b="1" dirty="0">
                <a:solidFill>
                  <a:srgbClr val="0070C0"/>
                </a:solidFill>
              </a:rPr>
              <a:t> → </a:t>
            </a:r>
            <a:r>
              <a:rPr b="1" dirty="0" err="1">
                <a:solidFill>
                  <a:srgbClr val="0070C0"/>
                </a:solidFill>
              </a:rPr>
              <a:t>povjerenje</a:t>
            </a:r>
            <a:r>
              <a:rPr b="1" dirty="0">
                <a:solidFill>
                  <a:srgbClr val="0070C0"/>
                </a:solidFill>
              </a:rPr>
              <a:t> u </a:t>
            </a:r>
            <a:r>
              <a:rPr b="1" dirty="0" err="1">
                <a:solidFill>
                  <a:srgbClr val="0070C0"/>
                </a:solidFill>
              </a:rPr>
              <a:t>rodnu</a:t>
            </a:r>
            <a:r>
              <a:rPr b="1" dirty="0">
                <a:solidFill>
                  <a:srgbClr val="0070C0"/>
                </a:solidFill>
              </a:rPr>
              <a:t> </a:t>
            </a:r>
            <a:r>
              <a:rPr b="1" dirty="0" err="1">
                <a:solidFill>
                  <a:srgbClr val="0070C0"/>
                </a:solidFill>
              </a:rPr>
              <a:t>ravnopravnost</a:t>
            </a:r>
            <a:endParaRPr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68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n-NO" sz="2800" b="1" dirty="0">
                <a:solidFill>
                  <a:srgbClr val="0070C0"/>
                </a:solidFill>
              </a:rPr>
              <a:t>STRATESKI </a:t>
            </a:r>
            <a:r>
              <a:rPr lang="nn-NO" sz="2800" b="1" dirty="0" smtClean="0">
                <a:solidFill>
                  <a:srgbClr val="0070C0"/>
                </a:solidFill>
              </a:rPr>
              <a:t>CILJEV</a:t>
            </a:r>
            <a:r>
              <a:rPr lang="bs-Latn-BA" sz="2800" b="1" dirty="0">
                <a:solidFill>
                  <a:srgbClr val="0070C0"/>
                </a:solidFill>
              </a:rPr>
              <a:t>I</a:t>
            </a:r>
            <a:r>
              <a:rPr lang="nn-NO" sz="2800" b="1" dirty="0" smtClean="0">
                <a:solidFill>
                  <a:srgbClr val="0070C0"/>
                </a:solidFill>
              </a:rPr>
              <a:t> </a:t>
            </a:r>
            <a:r>
              <a:rPr lang="nn-NO" sz="2800" b="1" dirty="0">
                <a:solidFill>
                  <a:srgbClr val="0070C0"/>
                </a:solidFill>
              </a:rPr>
              <a:t>I PLANIRANE </a:t>
            </a:r>
            <a:r>
              <a:rPr lang="nn-NO" sz="2800" b="1" dirty="0" smtClean="0">
                <a:solidFill>
                  <a:srgbClr val="0070C0"/>
                </a:solidFill>
              </a:rPr>
              <a:t>AKTIVNOSTI</a:t>
            </a:r>
            <a:r>
              <a:rPr lang="bs-Latn-BA" sz="2800" b="1" dirty="0" smtClean="0">
                <a:solidFill>
                  <a:srgbClr val="0070C0"/>
                </a:solidFill>
              </a:rPr>
              <a:t> NA KANTONALNOM SUDU U SARAJEVU</a:t>
            </a:r>
            <a:endParaRPr lang="bs-Latn-BA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s-Latn-BA" b="1" dirty="0" smtClean="0">
                <a:solidFill>
                  <a:srgbClr val="0070C0"/>
                </a:solidFill>
              </a:rPr>
              <a:t>Strateški cilj 1. „JAČANJE SVIJESTI I EDUKACIJA ZAPOSLENIH“ </a:t>
            </a:r>
            <a:endParaRPr lang="bs-Latn-B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pl-PL" sz="2000" dirty="0" smtClean="0"/>
              <a:t>1.1. </a:t>
            </a:r>
            <a:r>
              <a:rPr lang="pl-PL" sz="2000" dirty="0" err="1" smtClean="0"/>
              <a:t>Upoznavanje</a:t>
            </a:r>
            <a:r>
              <a:rPr lang="pl-PL" sz="2000" dirty="0" smtClean="0"/>
              <a:t> </a:t>
            </a:r>
            <a:r>
              <a:rPr lang="pl-PL" sz="2000" dirty="0" err="1"/>
              <a:t>svih</a:t>
            </a:r>
            <a:r>
              <a:rPr lang="pl-PL" sz="2000" dirty="0"/>
              <a:t> </a:t>
            </a:r>
            <a:r>
              <a:rPr lang="pl-PL" sz="2000" dirty="0" err="1"/>
              <a:t>zaposlenika</a:t>
            </a:r>
            <a:r>
              <a:rPr lang="pl-PL" sz="2000" dirty="0"/>
              <a:t> i </a:t>
            </a:r>
            <a:r>
              <a:rPr lang="pl-PL" sz="2000" dirty="0" err="1"/>
              <a:t>zaposlenica</a:t>
            </a:r>
            <a:r>
              <a:rPr lang="pl-PL" sz="2000" dirty="0"/>
              <a:t> </a:t>
            </a:r>
            <a:r>
              <a:rPr lang="pl-PL" sz="2000" dirty="0" err="1" smtClean="0"/>
              <a:t>sa</a:t>
            </a:r>
            <a:r>
              <a:rPr lang="pl-PL" sz="2000" dirty="0" smtClean="0"/>
              <a:t> </a:t>
            </a:r>
            <a:r>
              <a:rPr lang="pl-PL" sz="2000" dirty="0" err="1"/>
              <a:t>Akcionim</a:t>
            </a:r>
            <a:r>
              <a:rPr lang="pl-PL" sz="2000" dirty="0"/>
              <a:t> planom za 2025.- 2027. </a:t>
            </a:r>
            <a:r>
              <a:rPr lang="pl-PL" sz="2000" dirty="0" err="1" smtClean="0"/>
              <a:t>godinu</a:t>
            </a:r>
            <a:r>
              <a:rPr lang="pl-PL" sz="2000" dirty="0" smtClean="0"/>
              <a:t>;</a:t>
            </a:r>
            <a:endParaRPr lang="bs-Latn-BA" sz="2000" dirty="0" smtClean="0"/>
          </a:p>
          <a:p>
            <a:pPr marL="0" indent="0">
              <a:buNone/>
            </a:pPr>
            <a:r>
              <a:rPr lang="bs-Latn-BA" sz="1800" dirty="0" smtClean="0"/>
              <a:t>1.2.</a:t>
            </a:r>
            <a:r>
              <a:rPr lang="bs-Latn-BA" sz="1800" dirty="0"/>
              <a:t> Anonimne ankete </a:t>
            </a:r>
            <a:r>
              <a:rPr lang="bs-Latn-BA" sz="1800" dirty="0" smtClean="0"/>
              <a:t>zaposlenih;</a:t>
            </a:r>
          </a:p>
          <a:p>
            <a:pPr marL="0" indent="0">
              <a:buNone/>
            </a:pPr>
            <a:r>
              <a:rPr lang="bs-Latn-BA" sz="1800" dirty="0" smtClean="0"/>
              <a:t>1.3.</a:t>
            </a:r>
            <a:r>
              <a:rPr lang="bs-Latn-BA" sz="1800" dirty="0"/>
              <a:t> </a:t>
            </a:r>
            <a:r>
              <a:rPr lang="bs-Latn-BA" sz="1800" dirty="0" err="1" smtClean="0"/>
              <a:t>Održavanje</a:t>
            </a:r>
            <a:r>
              <a:rPr lang="bs-Latn-BA" sz="1800" dirty="0" smtClean="0"/>
              <a:t> </a:t>
            </a:r>
            <a:r>
              <a:rPr lang="bs-Latn-BA" sz="1800" dirty="0"/>
              <a:t>edukacija o osnovama rodne </a:t>
            </a:r>
            <a:r>
              <a:rPr lang="bs-Latn-BA" sz="1800" dirty="0" smtClean="0"/>
              <a:t>ravnopravnosti. </a:t>
            </a:r>
          </a:p>
          <a:p>
            <a:pPr marL="0" indent="0">
              <a:buNone/>
            </a:pPr>
            <a:endParaRPr lang="bs-Latn-BA" sz="1800" dirty="0"/>
          </a:p>
          <a:p>
            <a:pPr marL="0" indent="0">
              <a:buNone/>
            </a:pPr>
            <a:endParaRPr lang="bs-Latn-BA" dirty="0"/>
          </a:p>
          <a:p>
            <a:pPr marL="0" indent="0">
              <a:buNone/>
            </a:pPr>
            <a:endParaRPr lang="bs-Latn-BA" dirty="0" smtClean="0"/>
          </a:p>
          <a:p>
            <a:pPr marL="0" indent="0">
              <a:buNone/>
            </a:pP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995221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n-NO" sz="2800" b="1" dirty="0">
                <a:solidFill>
                  <a:srgbClr val="0070C0"/>
                </a:solidFill>
              </a:rPr>
              <a:t>STRATESKI CILJEV</a:t>
            </a:r>
            <a:r>
              <a:rPr lang="bs-Latn-BA" sz="2800" b="1" dirty="0">
                <a:solidFill>
                  <a:srgbClr val="0070C0"/>
                </a:solidFill>
              </a:rPr>
              <a:t>I</a:t>
            </a:r>
            <a:r>
              <a:rPr lang="nn-NO" sz="2800" b="1" dirty="0">
                <a:solidFill>
                  <a:srgbClr val="0070C0"/>
                </a:solidFill>
              </a:rPr>
              <a:t> I PLANIRANE AKTIVNOSTI</a:t>
            </a:r>
            <a:r>
              <a:rPr lang="bs-Latn-BA" sz="2800" b="1" dirty="0">
                <a:solidFill>
                  <a:srgbClr val="0070C0"/>
                </a:solidFill>
              </a:rPr>
              <a:t> NA KANTONALNOM SUDU U SARAJEVU</a:t>
            </a:r>
            <a:endParaRPr lang="bs-Latn-BA" sz="2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b="1" dirty="0">
                <a:solidFill>
                  <a:srgbClr val="0070C0"/>
                </a:solidFill>
              </a:rPr>
              <a:t>Strateški cilj 2. </a:t>
            </a:r>
            <a:endParaRPr lang="bs-Latn-BA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bs-Latn-BA" sz="2000" b="1" dirty="0" smtClean="0">
                <a:solidFill>
                  <a:srgbClr val="0070C0"/>
                </a:solidFill>
              </a:rPr>
              <a:t>„UNAPREĐENJE </a:t>
            </a:r>
            <a:r>
              <a:rPr lang="bs-Latn-BA" sz="2000" b="1" dirty="0">
                <a:solidFill>
                  <a:srgbClr val="0070C0"/>
                </a:solidFill>
              </a:rPr>
              <a:t>PRAKSI I PROCEDURA KOJE PODUPIRU </a:t>
            </a:r>
            <a:r>
              <a:rPr lang="bs-Latn-BA" sz="2000" b="1" dirty="0" smtClean="0">
                <a:solidFill>
                  <a:srgbClr val="0070C0"/>
                </a:solidFill>
              </a:rPr>
              <a:t>JEDNAKOST“</a:t>
            </a:r>
          </a:p>
          <a:p>
            <a:pPr marL="0" indent="0">
              <a:buNone/>
            </a:pPr>
            <a:r>
              <a:rPr lang="bs-Latn-BA" dirty="0" smtClean="0"/>
              <a:t>2.1.</a:t>
            </a:r>
            <a:r>
              <a:rPr lang="it-IT" dirty="0"/>
              <a:t> </a:t>
            </a:r>
            <a:r>
              <a:rPr lang="it-IT" dirty="0" smtClean="0"/>
              <a:t>Vo</a:t>
            </a:r>
            <a:r>
              <a:rPr lang="bs-Latn-BA" dirty="0" smtClean="0"/>
              <a:t>đ</a:t>
            </a:r>
            <a:r>
              <a:rPr lang="it-IT" dirty="0" err="1" smtClean="0"/>
              <a:t>enje</a:t>
            </a:r>
            <a:r>
              <a:rPr lang="it-IT" dirty="0" smtClean="0"/>
              <a:t> </a:t>
            </a:r>
            <a:r>
              <a:rPr lang="it-IT" dirty="0" err="1"/>
              <a:t>baze</a:t>
            </a:r>
            <a:r>
              <a:rPr lang="it-IT" dirty="0"/>
              <a:t> </a:t>
            </a:r>
            <a:r>
              <a:rPr lang="it-IT" dirty="0" err="1"/>
              <a:t>sudskih</a:t>
            </a:r>
            <a:r>
              <a:rPr lang="it-IT" dirty="0"/>
              <a:t> </a:t>
            </a:r>
            <a:r>
              <a:rPr lang="it-IT" dirty="0" err="1"/>
              <a:t>predmeta</a:t>
            </a:r>
            <a:r>
              <a:rPr lang="it-IT" dirty="0"/>
              <a:t> sa </a:t>
            </a:r>
            <a:r>
              <a:rPr lang="it-IT" dirty="0" err="1"/>
              <a:t>elementima</a:t>
            </a:r>
            <a:r>
              <a:rPr lang="it-IT" dirty="0"/>
              <a:t> </a:t>
            </a:r>
            <a:r>
              <a:rPr lang="it-IT" dirty="0" err="1" smtClean="0"/>
              <a:t>povred</a:t>
            </a:r>
            <a:r>
              <a:rPr lang="bs-Latn-BA" dirty="0" smtClean="0"/>
              <a:t>e ravnopravnosti;</a:t>
            </a:r>
          </a:p>
          <a:p>
            <a:pPr marL="0" indent="0">
              <a:buNone/>
            </a:pPr>
            <a:r>
              <a:rPr lang="bs-Latn-BA" dirty="0"/>
              <a:t>2.2. </a:t>
            </a:r>
            <a:r>
              <a:rPr lang="bs-Latn-BA" dirty="0" smtClean="0"/>
              <a:t>Primjena </a:t>
            </a:r>
            <a:r>
              <a:rPr lang="bs-Latn-BA" dirty="0"/>
              <a:t>rodno osjetljivog jezika u internim </a:t>
            </a:r>
            <a:r>
              <a:rPr lang="bs-Latn-BA" dirty="0" smtClean="0"/>
              <a:t>aktima;</a:t>
            </a:r>
          </a:p>
          <a:p>
            <a:pPr marL="0" indent="0">
              <a:buNone/>
            </a:pPr>
            <a:r>
              <a:rPr lang="bs-Latn-BA" dirty="0"/>
              <a:t>2.3</a:t>
            </a:r>
            <a:r>
              <a:rPr lang="bs-Latn-BA" dirty="0" smtClean="0"/>
              <a:t>. </a:t>
            </a:r>
            <a:r>
              <a:rPr lang="bs-Latn-BA" dirty="0"/>
              <a:t>Izdavanje preporuke </a:t>
            </a:r>
            <a:r>
              <a:rPr lang="bs-Latn-BA" dirty="0" smtClean="0"/>
              <a:t>predsjednice </a:t>
            </a:r>
            <a:r>
              <a:rPr lang="bs-Latn-BA" dirty="0"/>
              <a:t>suda o upotrebi rodno </a:t>
            </a:r>
            <a:r>
              <a:rPr lang="bs-Latn-BA" dirty="0" err="1" smtClean="0"/>
              <a:t>inkluzivnog</a:t>
            </a:r>
            <a:r>
              <a:rPr lang="bs-Latn-BA" dirty="0" smtClean="0"/>
              <a:t> jezika u sudskim odlukama.</a:t>
            </a: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2734068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28" y="906631"/>
            <a:ext cx="9601196" cy="1303867"/>
          </a:xfrm>
        </p:spPr>
        <p:txBody>
          <a:bodyPr>
            <a:normAutofit/>
          </a:bodyPr>
          <a:lstStyle/>
          <a:p>
            <a:r>
              <a:rPr lang="nn-NO" sz="2800" b="1" dirty="0">
                <a:solidFill>
                  <a:srgbClr val="0070C0"/>
                </a:solidFill>
              </a:rPr>
              <a:t>STRATESKI CILJEV</a:t>
            </a:r>
            <a:r>
              <a:rPr lang="bs-Latn-BA" sz="2800" b="1" dirty="0">
                <a:solidFill>
                  <a:srgbClr val="0070C0"/>
                </a:solidFill>
              </a:rPr>
              <a:t>I</a:t>
            </a:r>
            <a:r>
              <a:rPr lang="nn-NO" sz="2800" b="1" dirty="0">
                <a:solidFill>
                  <a:srgbClr val="0070C0"/>
                </a:solidFill>
              </a:rPr>
              <a:t> I PLANIRANE AKTIVNOSTI</a:t>
            </a:r>
            <a:r>
              <a:rPr lang="bs-Latn-BA" sz="2800" b="1" dirty="0">
                <a:solidFill>
                  <a:srgbClr val="0070C0"/>
                </a:solidFill>
              </a:rPr>
              <a:t> NA KANTONALNOM SUDU U SARAJEVU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sz="2800" b="1" dirty="0">
                <a:solidFill>
                  <a:srgbClr val="0070C0"/>
                </a:solidFill>
              </a:rPr>
              <a:t>Strateški cilj </a:t>
            </a:r>
            <a:r>
              <a:rPr lang="bs-Latn-BA" sz="2800" b="1" dirty="0" smtClean="0">
                <a:solidFill>
                  <a:srgbClr val="0070C0"/>
                </a:solidFill>
              </a:rPr>
              <a:t>3. </a:t>
            </a:r>
          </a:p>
          <a:p>
            <a:pPr marL="0" indent="0">
              <a:buNone/>
            </a:pPr>
            <a:r>
              <a:rPr lang="bs-Latn-BA" b="1" dirty="0" smtClean="0">
                <a:solidFill>
                  <a:srgbClr val="0070C0"/>
                </a:solidFill>
              </a:rPr>
              <a:t>„ PROMOCIJA RAVNOPRAVNOG PRISTUPA SUDU“</a:t>
            </a:r>
            <a:endParaRPr lang="bs-Latn-B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bs-Latn-BA" dirty="0" smtClean="0"/>
              <a:t>3.1.</a:t>
            </a:r>
            <a:r>
              <a:rPr lang="bs-Latn-BA" dirty="0"/>
              <a:t> Revizija </a:t>
            </a:r>
            <a:r>
              <a:rPr lang="bs-Latn-BA" dirty="0" smtClean="0"/>
              <a:t>obrazaca </a:t>
            </a:r>
            <a:r>
              <a:rPr lang="bs-Latn-BA" dirty="0"/>
              <a:t>za </a:t>
            </a:r>
            <a:r>
              <a:rPr lang="bs-Latn-BA" dirty="0" smtClean="0"/>
              <a:t>stranke; </a:t>
            </a:r>
          </a:p>
          <a:p>
            <a:pPr marL="0" indent="0">
              <a:buNone/>
            </a:pPr>
            <a:r>
              <a:rPr lang="bs-Latn-BA" dirty="0" smtClean="0"/>
              <a:t>3.2.</a:t>
            </a:r>
            <a:r>
              <a:rPr lang="bs-Latn-BA" dirty="0"/>
              <a:t> </a:t>
            </a:r>
            <a:r>
              <a:rPr lang="bs-Latn-BA" dirty="0" smtClean="0"/>
              <a:t>Promocija </a:t>
            </a:r>
            <a:r>
              <a:rPr lang="bs-Latn-BA" dirty="0"/>
              <a:t>sistema anonimnih </a:t>
            </a:r>
            <a:r>
              <a:rPr lang="bs-Latn-BA" dirty="0" smtClean="0"/>
              <a:t>prijava;</a:t>
            </a:r>
          </a:p>
          <a:p>
            <a:pPr marL="0" indent="0">
              <a:buNone/>
            </a:pPr>
            <a:r>
              <a:rPr lang="bs-Latn-BA" dirty="0" smtClean="0"/>
              <a:t>3.3.</a:t>
            </a:r>
            <a:r>
              <a:rPr lang="pl-PL" dirty="0"/>
              <a:t> </a:t>
            </a:r>
            <a:r>
              <a:rPr lang="pl-PL" dirty="0" err="1" smtClean="0"/>
              <a:t>Izvještavanje</a:t>
            </a:r>
            <a:r>
              <a:rPr lang="pl-PL" dirty="0" smtClean="0"/>
              <a:t> </a:t>
            </a:r>
            <a:r>
              <a:rPr lang="pl-PL" dirty="0"/>
              <a:t>o </a:t>
            </a:r>
            <a:r>
              <a:rPr lang="pl-PL" dirty="0" err="1"/>
              <a:t>broju</a:t>
            </a:r>
            <a:r>
              <a:rPr lang="pl-PL" dirty="0"/>
              <a:t> </a:t>
            </a:r>
            <a:r>
              <a:rPr lang="pl-PL" dirty="0" err="1" smtClean="0"/>
              <a:t>prijava</a:t>
            </a:r>
            <a:r>
              <a:rPr lang="pl-PL" dirty="0" smtClean="0"/>
              <a:t>.</a:t>
            </a: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40487075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n-NO" sz="2800" b="1" dirty="0">
                <a:solidFill>
                  <a:srgbClr val="0070C0"/>
                </a:solidFill>
              </a:rPr>
              <a:t>STRATESKI CILJEV</a:t>
            </a:r>
            <a:r>
              <a:rPr lang="bs-Latn-BA" sz="2800" b="1" dirty="0">
                <a:solidFill>
                  <a:srgbClr val="0070C0"/>
                </a:solidFill>
              </a:rPr>
              <a:t>I</a:t>
            </a:r>
            <a:r>
              <a:rPr lang="nn-NO" sz="2800" b="1" dirty="0">
                <a:solidFill>
                  <a:srgbClr val="0070C0"/>
                </a:solidFill>
              </a:rPr>
              <a:t> I PLANIRANE AKTIVNOSTI</a:t>
            </a:r>
            <a:r>
              <a:rPr lang="bs-Latn-BA" sz="2800" b="1" dirty="0">
                <a:solidFill>
                  <a:srgbClr val="0070C0"/>
                </a:solidFill>
              </a:rPr>
              <a:t> NA KANTONALNOM SUDU U SARAJEVU</a:t>
            </a:r>
            <a:endParaRPr lang="bs-Latn-BA" sz="2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9533" y="2607266"/>
            <a:ext cx="9601196" cy="3318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bs-Latn-BA" b="1" dirty="0">
                <a:solidFill>
                  <a:srgbClr val="0070C0"/>
                </a:solidFill>
              </a:rPr>
              <a:t>Strateški cilj 4.</a:t>
            </a:r>
            <a:r>
              <a:rPr lang="bs-Latn-BA" sz="2000" b="1" dirty="0">
                <a:solidFill>
                  <a:srgbClr val="0070C0"/>
                </a:solidFill>
              </a:rPr>
              <a:t> SVE OSOBE KOJE DOĐU U KONTAKT SA SUDOM</a:t>
            </a:r>
            <a:r>
              <a:rPr lang="bs-Latn-BA" sz="2000" dirty="0">
                <a:solidFill>
                  <a:srgbClr val="0070C0"/>
                </a:solidFill>
              </a:rPr>
              <a:t>, bilo da je takav kontakt ostvaren usmeno, pismeno ili putem društvenih mreža,</a:t>
            </a:r>
            <a:r>
              <a:rPr lang="bs-Latn-BA" sz="2000" b="1" dirty="0">
                <a:solidFill>
                  <a:srgbClr val="0070C0"/>
                </a:solidFill>
              </a:rPr>
              <a:t> SMATRAJU DA JE RAD SUDA UTEMELJEN NA PRINCIPIMA RODNE RAVNOPRAVNOSTI</a:t>
            </a:r>
            <a:r>
              <a:rPr lang="bs-Latn-BA" sz="2000" b="1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sv-SE" dirty="0"/>
              <a:t>4.1. </a:t>
            </a:r>
            <a:r>
              <a:rPr lang="sv-SE" dirty="0" err="1"/>
              <a:t>Anketiranje</a:t>
            </a:r>
            <a:r>
              <a:rPr lang="sv-SE" dirty="0"/>
              <a:t> </a:t>
            </a:r>
            <a:r>
              <a:rPr lang="sv-SE" dirty="0" err="1"/>
              <a:t>korisnika</a:t>
            </a:r>
            <a:r>
              <a:rPr lang="sv-SE" dirty="0"/>
              <a:t> </a:t>
            </a:r>
            <a:r>
              <a:rPr lang="sv-SE" dirty="0" err="1"/>
              <a:t>usluga</a:t>
            </a:r>
            <a:r>
              <a:rPr lang="sv-SE" dirty="0"/>
              <a:t> </a:t>
            </a:r>
            <a:r>
              <a:rPr lang="sv-SE" dirty="0" err="1"/>
              <a:t>suda</a:t>
            </a:r>
            <a:r>
              <a:rPr lang="sv-SE" dirty="0"/>
              <a:t> </a:t>
            </a:r>
            <a:endParaRPr lang="bs-Latn-BA" dirty="0" smtClean="0"/>
          </a:p>
          <a:p>
            <a:pPr marL="0" indent="0">
              <a:buNone/>
            </a:pPr>
            <a:r>
              <a:rPr lang="bs-Latn-BA" dirty="0"/>
              <a:t>4.2. </a:t>
            </a:r>
            <a:r>
              <a:rPr lang="bs-Latn-BA" dirty="0" err="1" smtClean="0"/>
              <a:t>Praćenje</a:t>
            </a:r>
            <a:r>
              <a:rPr lang="bs-Latn-BA" dirty="0" smtClean="0"/>
              <a:t> </a:t>
            </a:r>
            <a:r>
              <a:rPr lang="bs-Latn-BA" dirty="0"/>
              <a:t>medijskog </a:t>
            </a:r>
            <a:r>
              <a:rPr lang="bs-Latn-BA" dirty="0" smtClean="0"/>
              <a:t>izvještavanja </a:t>
            </a:r>
            <a:r>
              <a:rPr lang="bs-Latn-BA" dirty="0"/>
              <a:t>o </a:t>
            </a:r>
            <a:r>
              <a:rPr lang="bs-Latn-BA" dirty="0" smtClean="0"/>
              <a:t>Kantonalnom sudu u Sarajevu.</a:t>
            </a:r>
            <a:endParaRPr lang="bs-Latn-BA" dirty="0"/>
          </a:p>
          <a:p>
            <a:pPr marL="0" indent="0" algn="ctr">
              <a:buNone/>
            </a:pPr>
            <a:endParaRPr lang="bs-Latn-BA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bs-Latn-BA" b="1" dirty="0" smtClean="0">
                <a:solidFill>
                  <a:srgbClr val="0070C0"/>
                </a:solidFill>
              </a:rPr>
              <a:t>Plan </a:t>
            </a:r>
            <a:r>
              <a:rPr lang="bs-Latn-BA" b="1" dirty="0">
                <a:solidFill>
                  <a:srgbClr val="0070C0"/>
                </a:solidFill>
              </a:rPr>
              <a:t>se oslanja na </a:t>
            </a:r>
            <a:r>
              <a:rPr lang="bs-Latn-BA" b="1" dirty="0" err="1">
                <a:solidFill>
                  <a:srgbClr val="0070C0"/>
                </a:solidFill>
              </a:rPr>
              <a:t>inkluzivnost</a:t>
            </a:r>
            <a:r>
              <a:rPr lang="bs-Latn-BA" b="1" dirty="0">
                <a:solidFill>
                  <a:srgbClr val="0070C0"/>
                </a:solidFill>
              </a:rPr>
              <a:t>, transparentnost i aktivno učešće svih </a:t>
            </a:r>
            <a:r>
              <a:rPr lang="bs-Latn-BA" b="1" dirty="0" smtClean="0">
                <a:solidFill>
                  <a:srgbClr val="0070C0"/>
                </a:solidFill>
              </a:rPr>
              <a:t>zaposlenih!</a:t>
            </a:r>
            <a:endParaRPr lang="bs-Latn-B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3904662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Rodna ravnopravnost – osnovni pojmovi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8863667" cy="3318936"/>
          </a:xfrm>
        </p:spPr>
        <p:txBody>
          <a:bodyPr>
            <a:normAutofit fontScale="77500" lnSpcReduction="20000"/>
          </a:bodyPr>
          <a:lstStyle/>
          <a:p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(</a:t>
            </a:r>
            <a:r>
              <a:rPr lang="bs-Latn-BA" b="1" dirty="0" smtClean="0">
                <a:solidFill>
                  <a:srgbClr val="FFC000"/>
                </a:solidFill>
                <a:cs typeface="Arial" panose="020B0604020202020204" pitchFamily="34" charset="0"/>
              </a:rPr>
              <a:t>engl. </a:t>
            </a:r>
            <a:r>
              <a:rPr lang="bs-Latn-BA" b="1" dirty="0" err="1" smtClean="0">
                <a:solidFill>
                  <a:srgbClr val="FFC000"/>
                </a:solidFill>
                <a:cs typeface="Arial" panose="020B0604020202020204" pitchFamily="34" charset="0"/>
              </a:rPr>
              <a:t>Gender</a:t>
            </a:r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)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 </a:t>
            </a:r>
            <a:r>
              <a:rPr lang="bs-Latn-BA" dirty="0">
                <a:cs typeface="Arial" panose="020B0604020202020204" pitchFamily="34" charset="0"/>
              </a:rPr>
              <a:t>je individualni konstrukt sopstvenog identiteta/</a:t>
            </a:r>
            <a:r>
              <a:rPr lang="bs-Latn-BA" dirty="0" err="1">
                <a:cs typeface="Arial" panose="020B0604020202020204" pitchFamily="34" charset="0"/>
              </a:rPr>
              <a:t>izražavanja</a:t>
            </a:r>
            <a:r>
              <a:rPr lang="bs-Latn-BA" dirty="0">
                <a:cs typeface="Arial" panose="020B0604020202020204" pitchFamily="34" charset="0"/>
              </a:rPr>
              <a:t> koji potvrđuje, negira i/ili nadilazi društveno zadane i formirane </a:t>
            </a:r>
            <a:r>
              <a:rPr lang="bs-Latn-BA" dirty="0" err="1">
                <a:cs typeface="Arial" panose="020B0604020202020204" pitchFamily="34" charset="0"/>
              </a:rPr>
              <a:t>polne</a:t>
            </a:r>
            <a:r>
              <a:rPr lang="bs-Latn-BA" dirty="0">
                <a:cs typeface="Arial" panose="020B0604020202020204" pitchFamily="34" charset="0"/>
              </a:rPr>
              <a:t> i rodne uloge "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" i "žena" kao i cijelu binarnu osnovu "muškog" i "ženskog". Također, rod je i društveni konstrukt pola koji po definiciji određuje društvene uloge "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" i "žena".</a:t>
            </a:r>
          </a:p>
          <a:p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RODNA ANALIZA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dirty="0">
                <a:cs typeface="Arial" panose="020B0604020202020204" pitchFamily="34" charset="0"/>
              </a:rPr>
              <a:t>je proučavanje razlika u uslovima, potrebama, zastupljenosti, dostupnosti izvora i razvoja, kontroli sredstava, moći </a:t>
            </a:r>
            <a:r>
              <a:rPr lang="bs-Latn-BA" dirty="0" err="1" smtClean="0">
                <a:cs typeface="Arial" panose="020B0604020202020204" pitchFamily="34" charset="0"/>
              </a:rPr>
              <a:t>odlučivanja</a:t>
            </a:r>
            <a:r>
              <a:rPr lang="bs-Latn-BA" dirty="0" smtClean="0">
                <a:cs typeface="Arial" panose="020B0604020202020204" pitchFamily="34" charset="0"/>
              </a:rPr>
              <a:t> </a:t>
            </a:r>
            <a:r>
              <a:rPr lang="bs-Latn-BA" dirty="0">
                <a:cs typeface="Arial" panose="020B0604020202020204" pitchFamily="34" charset="0"/>
              </a:rPr>
              <a:t>između žena 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, na osnovu njima pripisanih rodnih uloga.</a:t>
            </a:r>
          </a:p>
          <a:p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RODNA DISKRIMINACIJA</a:t>
            </a:r>
            <a:r>
              <a:rPr lang="bs-Latn-BA" b="1" dirty="0">
                <a:cs typeface="Arial" panose="020B0604020202020204" pitchFamily="34" charset="0"/>
              </a:rPr>
              <a:t> -</a:t>
            </a:r>
            <a:r>
              <a:rPr lang="bs-Latn-BA" dirty="0">
                <a:cs typeface="Arial" panose="020B0604020202020204" pitchFamily="34" charset="0"/>
              </a:rPr>
              <a:t> Diskriminacija prema ženama jeste svako razlikovanje, </a:t>
            </a:r>
            <a:r>
              <a:rPr lang="bs-Latn-BA" dirty="0" err="1">
                <a:cs typeface="Arial" panose="020B0604020202020204" pitchFamily="34" charset="0"/>
              </a:rPr>
              <a:t>isključivanje</a:t>
            </a:r>
            <a:r>
              <a:rPr lang="bs-Latn-BA" dirty="0">
                <a:cs typeface="Arial" panose="020B0604020202020204" pitchFamily="34" charset="0"/>
              </a:rPr>
              <a:t> ili uskraćivanje koje se čini na osnovu pola a sa posljedicom ili ciljem ugrožavanja ili </a:t>
            </a:r>
            <a:r>
              <a:rPr lang="bs-Latn-BA" dirty="0" err="1">
                <a:cs typeface="Arial" panose="020B0604020202020204" pitchFamily="34" charset="0"/>
              </a:rPr>
              <a:t>onemogućavanja</a:t>
            </a:r>
            <a:r>
              <a:rPr lang="bs-Latn-BA" dirty="0">
                <a:cs typeface="Arial" panose="020B0604020202020204" pitchFamily="34" charset="0"/>
              </a:rPr>
              <a:t> sticanja ili ostvarivanja, a po osnovu ravnopravnosti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 i žena, ljudskih prava i osnovnih sloboda u političkoj ekonomskoj, društvenoj, kulturnoj, građanskoj ili drugoj sferi. </a:t>
            </a:r>
          </a:p>
          <a:p>
            <a:pPr algn="ctr"/>
            <a:endParaRPr lang="bs-Latn-BA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1350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Rodna ravnopravnost – osnovni pojmovi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NEPOSREDNA DISKRIMINACIJA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dirty="0">
                <a:cs typeface="Arial" panose="020B0604020202020204" pitchFamily="34" charset="0"/>
              </a:rPr>
              <a:t>dešava se kada je osoba lošije tretirana od druge osobe na osnovu nekog svog svojstva kao što je pol, rasa, vjerska i etnička pripadnost, seksualna orijentacija.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POL</a:t>
            </a:r>
            <a:r>
              <a:rPr lang="bs-Latn-BA" dirty="0">
                <a:cs typeface="Arial" panose="020B0604020202020204" pitchFamily="34" charset="0"/>
              </a:rPr>
              <a:t> je društveno uslovljena medicinska i zakonska klasifikacija bioloških karakteristika koja dijeli osobe na samo dvije kategorije i to prvenstveno na osnovu spoljašnjih </a:t>
            </a:r>
            <a:r>
              <a:rPr lang="bs-Latn-BA" dirty="0" err="1">
                <a:cs typeface="Arial" panose="020B0604020202020204" pitchFamily="34" charset="0"/>
              </a:rPr>
              <a:t>polnih</a:t>
            </a:r>
            <a:r>
              <a:rPr lang="bs-Latn-BA" dirty="0">
                <a:cs typeface="Arial" panose="020B0604020202020204" pitchFamily="34" charset="0"/>
              </a:rPr>
              <a:t> organa ("ženski" i "muški").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POSREDNA DISKRIMINACIJA</a:t>
            </a:r>
            <a:r>
              <a:rPr lang="bs-Latn-BA" dirty="0">
                <a:cs typeface="Arial" panose="020B0604020202020204" pitchFamily="34" charset="0"/>
              </a:rPr>
              <a:t> dešava se kada prividno neutralna norma, </a:t>
            </a:r>
            <a:r>
              <a:rPr lang="bs-Latn-BA" dirty="0" err="1">
                <a:cs typeface="Arial" panose="020B0604020202020204" pitchFamily="34" charset="0"/>
              </a:rPr>
              <a:t>kriterijum</a:t>
            </a:r>
            <a:r>
              <a:rPr lang="bs-Latn-BA" dirty="0">
                <a:cs typeface="Arial" panose="020B0604020202020204" pitchFamily="34" charset="0"/>
              </a:rPr>
              <a:t> ili praksa </a:t>
            </a:r>
            <a:r>
              <a:rPr lang="bs-Latn-BA" dirty="0" err="1">
                <a:cs typeface="Arial" panose="020B0604020202020204" pitchFamily="34" charset="0"/>
              </a:rPr>
              <a:t>onemogućava</a:t>
            </a:r>
            <a:r>
              <a:rPr lang="bs-Latn-BA" dirty="0">
                <a:cs typeface="Arial" panose="020B0604020202020204" pitchFamily="34" charset="0"/>
              </a:rPr>
              <a:t> (na osnovu pola ili nekog drugog ličnog svojstva) da grupa ljudi postigne svoj puni društveni i lični potencijal, osim u slučajevima kada je takva praksa objektivno opravdana ciljem i kada su mjere preduzete za ostvarenje tog cilja prikladne i neophodne. 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181414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dirty="0" smtClean="0"/>
              <a:t>Rodna ravnopravnost – </a:t>
            </a:r>
            <a:r>
              <a:rPr lang="bs-Latn-BA" dirty="0" smtClean="0">
                <a:solidFill>
                  <a:srgbClr val="FFC000"/>
                </a:solidFill>
              </a:rPr>
              <a:t>osnovni pojmovi</a:t>
            </a:r>
            <a:endParaRPr lang="bs-Latn-BA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RODNE ULOGE</a:t>
            </a:r>
            <a:r>
              <a:rPr lang="bs-Latn-BA" dirty="0">
                <a:cs typeface="Arial" panose="020B0604020202020204" pitchFamily="34" charset="0"/>
              </a:rPr>
              <a:t> </a:t>
            </a:r>
            <a:r>
              <a:rPr lang="bs-Latn-BA" dirty="0" smtClean="0">
                <a:cs typeface="Arial" panose="020B0604020202020204" pitchFamily="34" charset="0"/>
              </a:rPr>
              <a:t> - grupa </a:t>
            </a:r>
            <a:r>
              <a:rPr lang="bs-Latn-BA" dirty="0">
                <a:cs typeface="Arial" panose="020B0604020202020204" pitchFamily="34" charset="0"/>
              </a:rPr>
              <a:t>običaja koji se odnose na aktivnosti i </a:t>
            </a:r>
            <a:r>
              <a:rPr lang="bs-Latn-BA" dirty="0" err="1">
                <a:cs typeface="Arial" panose="020B0604020202020204" pitchFamily="34" charset="0"/>
              </a:rPr>
              <a:t>ponašanje</a:t>
            </a:r>
            <a:r>
              <a:rPr lang="bs-Latn-BA" dirty="0">
                <a:cs typeface="Arial" panose="020B0604020202020204" pitchFamily="34" charset="0"/>
              </a:rPr>
              <a:t> pripisano ženama i </a:t>
            </a:r>
            <a:r>
              <a:rPr lang="bs-Latn-BA" dirty="0" err="1">
                <a:cs typeface="Arial" panose="020B0604020202020204" pitchFamily="34" charset="0"/>
              </a:rPr>
              <a:t>muškarcima</a:t>
            </a:r>
            <a:r>
              <a:rPr lang="bs-Latn-BA" dirty="0">
                <a:cs typeface="Arial" panose="020B0604020202020204" pitchFamily="34" charset="0"/>
              </a:rPr>
              <a:t>, koji se prenose i </a:t>
            </a:r>
            <a:r>
              <a:rPr lang="bs-Latn-BA" dirty="0" err="1">
                <a:cs typeface="Arial" panose="020B0604020202020204" pitchFamily="34" charset="0"/>
              </a:rPr>
              <a:t>održavaju</a:t>
            </a:r>
            <a:r>
              <a:rPr lang="bs-Latn-BA" dirty="0">
                <a:cs typeface="Arial" panose="020B0604020202020204" pitchFamily="34" charset="0"/>
              </a:rPr>
              <a:t> kroz rodni ugovor tj. kroz skup implicitnih i eksplicitnih pravila koja uređuju odnose među polovima, a koja određuju različit rad i vrijednost tog rada, odgovornosti i obaveze za </a:t>
            </a:r>
            <a:r>
              <a:rPr lang="bs-Latn-BA" dirty="0" err="1">
                <a:cs typeface="Arial" panose="020B0604020202020204" pitchFamily="34" charset="0"/>
              </a:rPr>
              <a:t>muškarce</a:t>
            </a:r>
            <a:r>
              <a:rPr lang="bs-Latn-BA" dirty="0">
                <a:cs typeface="Arial" panose="020B0604020202020204" pitchFamily="34" charset="0"/>
              </a:rPr>
              <a:t> i žene. </a:t>
            </a:r>
            <a:r>
              <a:rPr lang="bs-Latn-BA" dirty="0" smtClean="0">
                <a:cs typeface="Arial" panose="020B0604020202020204" pitchFamily="34" charset="0"/>
              </a:rPr>
              <a:t>Najčešće su </a:t>
            </a:r>
            <a:r>
              <a:rPr lang="bs-Latn-BA" dirty="0">
                <a:cs typeface="Arial" panose="020B0604020202020204" pitchFamily="34" charset="0"/>
              </a:rPr>
              <a:t>rezultat stereotipa i pretpostavki šta žene i </a:t>
            </a:r>
            <a:r>
              <a:rPr lang="bs-Latn-BA" dirty="0" err="1">
                <a:cs typeface="Arial" panose="020B0604020202020204" pitchFamily="34" charset="0"/>
              </a:rPr>
              <a:t>muškarci</a:t>
            </a:r>
            <a:r>
              <a:rPr lang="bs-Latn-BA" dirty="0">
                <a:cs typeface="Arial" panose="020B0604020202020204" pitchFamily="34" charset="0"/>
              </a:rPr>
              <a:t> mogu i treba da rade. Rodne uloge postaju problematične kada čitavo društvo pripisuje veću vrijednost ulogama jednoga roda - najčešće </a:t>
            </a:r>
            <a:r>
              <a:rPr lang="bs-Latn-BA" dirty="0" err="1">
                <a:cs typeface="Arial" panose="020B0604020202020204" pitchFamily="34" charset="0"/>
              </a:rPr>
              <a:t>muškarcima</a:t>
            </a:r>
            <a:r>
              <a:rPr lang="bs-Latn-BA" dirty="0"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RODNI IDENTITET</a:t>
            </a:r>
            <a:r>
              <a:rPr lang="bs-Latn-BA" dirty="0">
                <a:cs typeface="Arial" panose="020B0604020202020204" pitchFamily="34" charset="0"/>
              </a:rPr>
              <a:t> podrazumijeva sopstvenu rodnu </a:t>
            </a:r>
            <a:r>
              <a:rPr lang="bs-Latn-BA" dirty="0" err="1">
                <a:cs typeface="Arial" panose="020B0604020202020204" pitchFamily="34" charset="0"/>
              </a:rPr>
              <a:t>samokoncepciju</a:t>
            </a:r>
            <a:r>
              <a:rPr lang="bs-Latn-BA" dirty="0">
                <a:cs typeface="Arial" panose="020B0604020202020204" pitchFamily="34" charset="0"/>
              </a:rPr>
              <a:t>, </a:t>
            </a:r>
            <a:r>
              <a:rPr lang="bs-Latn-BA" dirty="0" smtClean="0">
                <a:cs typeface="Arial" panose="020B0604020202020204" pitchFamily="34" charset="0"/>
              </a:rPr>
              <a:t>nezavisno </a:t>
            </a:r>
            <a:r>
              <a:rPr lang="bs-Latn-BA" dirty="0">
                <a:cs typeface="Arial" panose="020B0604020202020204" pitchFamily="34" charset="0"/>
              </a:rPr>
              <a:t>od pola koji je pripisan rođenjem. Rodni identitet tiče se svakog ljudskog bića i ne znači samo binarni koncept "muškog" i "ženskog“.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581702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Rodna ravnopravnost </a:t>
            </a:r>
            <a:r>
              <a:rPr lang="bs-Latn-BA" dirty="0">
                <a:solidFill>
                  <a:srgbClr val="FFC000"/>
                </a:solidFill>
              </a:rPr>
              <a:t>– osnovni pojmovi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RODNO ZASNOVANO NASILJE</a:t>
            </a:r>
            <a:r>
              <a:rPr lang="bs-Latn-BA" dirty="0">
                <a:cs typeface="Arial" panose="020B0604020202020204" pitchFamily="34" charset="0"/>
              </a:rPr>
              <a:t> je bilo koji oblik nasilja koji se sprovodi nad osobom samo zbog pripadnosti određenom polu, upotrebom fizičke ili psihičke sile, uključujući silovanje, fizičko nasilje, seksualno uznemiravanje, incest i pedofiliju.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RODNA JEDNAKOST 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(</a:t>
            </a:r>
            <a:r>
              <a:rPr lang="bs-Latn-BA" dirty="0" err="1">
                <a:solidFill>
                  <a:srgbClr val="FFC000"/>
                </a:solidFill>
                <a:cs typeface="Arial" panose="020B0604020202020204" pitchFamily="34" charset="0"/>
              </a:rPr>
              <a:t>Gender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 </a:t>
            </a:r>
            <a:r>
              <a:rPr lang="bs-Latn-BA" dirty="0" err="1">
                <a:solidFill>
                  <a:srgbClr val="FFC000"/>
                </a:solidFill>
                <a:cs typeface="Arial" panose="020B0604020202020204" pitchFamily="34" charset="0"/>
              </a:rPr>
              <a:t>Equity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)</a:t>
            </a:r>
            <a:r>
              <a:rPr lang="bs-Latn-BA" dirty="0">
                <a:cs typeface="Arial" panose="020B0604020202020204" pitchFamily="34" charset="0"/>
              </a:rPr>
              <a:t> je proces koji vodi </a:t>
            </a:r>
            <a:r>
              <a:rPr lang="bs-Latn-BA" dirty="0" err="1">
                <a:cs typeface="Arial" panose="020B0604020202020204" pitchFamily="34" charset="0"/>
              </a:rPr>
              <a:t>fer</a:t>
            </a:r>
            <a:r>
              <a:rPr lang="bs-Latn-BA" dirty="0">
                <a:cs typeface="Arial" panose="020B0604020202020204" pitchFamily="34" charset="0"/>
              </a:rPr>
              <a:t> tretmanu žena 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. </a:t>
            </a:r>
            <a:r>
              <a:rPr lang="bs-Latn-BA" dirty="0" smtClean="0">
                <a:cs typeface="Arial" panose="020B0604020202020204" pitchFamily="34" charset="0"/>
              </a:rPr>
              <a:t>Jednakost </a:t>
            </a:r>
            <a:r>
              <a:rPr lang="bs-Latn-BA" dirty="0">
                <a:cs typeface="Arial" panose="020B0604020202020204" pitchFamily="34" charset="0"/>
              </a:rPr>
              <a:t>vodi ka ravnopravnosti. Pravičan odnos na osnovu roda, koji podrazumijeva jednak tretman ili tretman koji je različit, ali koji se smatra ekvivalentnim u smislu prava, beneficija, obaveza i </a:t>
            </a:r>
            <a:r>
              <a:rPr lang="bs-Latn-BA" dirty="0" err="1">
                <a:cs typeface="Arial" panose="020B0604020202020204" pitchFamily="34" charset="0"/>
              </a:rPr>
              <a:t>mogućnosti</a:t>
            </a:r>
            <a:r>
              <a:rPr lang="bs-Latn-BA" dirty="0"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RODNO OSETLJIVI INDIKATORI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dirty="0">
                <a:cs typeface="Arial" panose="020B0604020202020204" pitchFamily="34" charset="0"/>
              </a:rPr>
              <a:t>Rodno osjetljivi indikatori imaju posebnu funkciju da ukažu </a:t>
            </a:r>
            <a:r>
              <a:rPr lang="bs-Latn-BA" dirty="0" smtClean="0">
                <a:cs typeface="Arial" panose="020B0604020202020204" pitchFamily="34" charset="0"/>
              </a:rPr>
              <a:t>na </a:t>
            </a:r>
            <a:r>
              <a:rPr lang="bs-Latn-BA" dirty="0">
                <a:cs typeface="Arial" panose="020B0604020202020204" pitchFamily="34" charset="0"/>
              </a:rPr>
              <a:t>društvene </a:t>
            </a:r>
            <a:r>
              <a:rPr lang="bs-Latn-BA" dirty="0" smtClean="0">
                <a:cs typeface="Arial" panose="020B0604020202020204" pitchFamily="34" charset="0"/>
              </a:rPr>
              <a:t>promjene </a:t>
            </a:r>
            <a:r>
              <a:rPr lang="bs-Latn-BA" dirty="0">
                <a:cs typeface="Arial" panose="020B0604020202020204" pitchFamily="34" charset="0"/>
              </a:rPr>
              <a:t>u vezi sa rodom tokom vremena. Njihova korisnost je u tome što mogu ukazati na </a:t>
            </a:r>
            <a:r>
              <a:rPr lang="bs-Latn-BA" dirty="0" smtClean="0">
                <a:cs typeface="Arial" panose="020B0604020202020204" pitchFamily="34" charset="0"/>
              </a:rPr>
              <a:t>promjene </a:t>
            </a:r>
            <a:r>
              <a:rPr lang="bs-Latn-BA" dirty="0">
                <a:cs typeface="Arial" panose="020B0604020202020204" pitchFamily="34" charset="0"/>
              </a:rPr>
              <a:t>u položaju i ulogama žena 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 tokom </a:t>
            </a:r>
            <a:r>
              <a:rPr lang="bs-Latn-BA" dirty="0" smtClean="0">
                <a:cs typeface="Arial" panose="020B0604020202020204" pitchFamily="34" charset="0"/>
              </a:rPr>
              <a:t>vremena </a:t>
            </a:r>
            <a:r>
              <a:rPr lang="bs-Latn-BA" dirty="0">
                <a:cs typeface="Arial" panose="020B0604020202020204" pitchFamily="34" charset="0"/>
              </a:rPr>
              <a:t>i stoga da mjere da li se ostvaruje rodna ravnopravnost</a:t>
            </a:r>
            <a:r>
              <a:rPr lang="bs-Latn-BA" dirty="0" smtClean="0">
                <a:cs typeface="Arial" panose="020B0604020202020204" pitchFamily="34" charset="0"/>
              </a:rPr>
              <a:t>.</a:t>
            </a:r>
            <a:endParaRPr lang="bs-Latn-BA" dirty="0">
              <a:cs typeface="Arial" panose="020B0604020202020204" pitchFamily="34" charset="0"/>
            </a:endParaRP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3888673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dirty="0"/>
              <a:t>Rodna ravnopravnost </a:t>
            </a:r>
            <a:r>
              <a:rPr lang="bs-Latn-BA" dirty="0">
                <a:solidFill>
                  <a:srgbClr val="FFC000"/>
                </a:solidFill>
              </a:rPr>
              <a:t>– osnovni pojmovi</a:t>
            </a:r>
            <a:br>
              <a:rPr lang="bs-Latn-BA" dirty="0">
                <a:solidFill>
                  <a:srgbClr val="FFC000"/>
                </a:solidFill>
              </a:rPr>
            </a:br>
            <a:endParaRPr lang="bs-Latn-BA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NEPOSREDNA DISKRIMINACIJA</a:t>
            </a:r>
            <a:r>
              <a:rPr lang="bs-Latn-BA" dirty="0">
                <a:cs typeface="Arial" panose="020B0604020202020204" pitchFamily="34" charset="0"/>
              </a:rPr>
              <a:t> dešava se kada je osoba lošije tretirana od druge osobe na osnovu nekog svog svojstva kao što je pol, rasa, vjerska i etnička pripadnost, seksualna orijentacija.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POL</a:t>
            </a:r>
            <a:r>
              <a:rPr lang="bs-Latn-BA" dirty="0">
                <a:cs typeface="Arial" panose="020B0604020202020204" pitchFamily="34" charset="0"/>
              </a:rPr>
              <a:t> je društveno uslovljena medicinska i zakonska klasifikacija bioloških karakteristika koja dijeli osobe na samo dvije kategorije i to prvenstveno na osnovu spoljašnjih </a:t>
            </a:r>
            <a:r>
              <a:rPr lang="bs-Latn-BA" dirty="0" err="1">
                <a:cs typeface="Arial" panose="020B0604020202020204" pitchFamily="34" charset="0"/>
              </a:rPr>
              <a:t>polnih</a:t>
            </a:r>
            <a:r>
              <a:rPr lang="bs-Latn-BA" dirty="0">
                <a:cs typeface="Arial" panose="020B0604020202020204" pitchFamily="34" charset="0"/>
              </a:rPr>
              <a:t> organa ("ženski" i "muški").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POSREDNA DISKRIMINACIJA</a:t>
            </a:r>
            <a:r>
              <a:rPr lang="bs-Latn-BA" dirty="0">
                <a:cs typeface="Arial" panose="020B0604020202020204" pitchFamily="34" charset="0"/>
              </a:rPr>
              <a:t> dešava se kada prividno neutralna norma, </a:t>
            </a:r>
            <a:r>
              <a:rPr lang="bs-Latn-BA" dirty="0" err="1">
                <a:cs typeface="Arial" panose="020B0604020202020204" pitchFamily="34" charset="0"/>
              </a:rPr>
              <a:t>kriterijum</a:t>
            </a:r>
            <a:r>
              <a:rPr lang="bs-Latn-BA" dirty="0">
                <a:cs typeface="Arial" panose="020B0604020202020204" pitchFamily="34" charset="0"/>
              </a:rPr>
              <a:t> ili praksa </a:t>
            </a:r>
            <a:r>
              <a:rPr lang="bs-Latn-BA" dirty="0" err="1">
                <a:cs typeface="Arial" panose="020B0604020202020204" pitchFamily="34" charset="0"/>
              </a:rPr>
              <a:t>onemogućava</a:t>
            </a:r>
            <a:r>
              <a:rPr lang="bs-Latn-BA" dirty="0">
                <a:cs typeface="Arial" panose="020B0604020202020204" pitchFamily="34" charset="0"/>
              </a:rPr>
              <a:t> (na osnovu pola ili nekog drugog ličnog svojstva) da grupa ljudi postigne svoj puni društveni i lični potencijal, osim u slučajevima kada je takva praksa objektivno opravdana ciljem i kada su mjere preduzete za ostvarenje tog cilja prikladne i neophodne. 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34213585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Rodna ravnopravnost –</a:t>
            </a:r>
            <a:r>
              <a:rPr lang="bs-Latn-BA" dirty="0">
                <a:solidFill>
                  <a:srgbClr val="FFC000"/>
                </a:solidFill>
              </a:rPr>
              <a:t> osnovni pojmovi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INDIVIDUALNA DISKRIMINACIJA</a:t>
            </a:r>
            <a:r>
              <a:rPr lang="bs-Latn-BA" dirty="0">
                <a:cs typeface="Arial" panose="020B0604020202020204" pitchFamily="34" charset="0"/>
              </a:rPr>
              <a:t> je </a:t>
            </a:r>
            <a:r>
              <a:rPr lang="bs-Latn-BA" dirty="0" err="1">
                <a:cs typeface="Arial" panose="020B0604020202020204" pitchFamily="34" charset="0"/>
              </a:rPr>
              <a:t>ponašanje</a:t>
            </a:r>
            <a:r>
              <a:rPr lang="bs-Latn-BA" dirty="0">
                <a:cs typeface="Arial" panose="020B0604020202020204" pitchFamily="34" charset="0"/>
              </a:rPr>
              <a:t> pojedinih članova/</a:t>
            </a:r>
            <a:r>
              <a:rPr lang="bs-Latn-BA" dirty="0" err="1">
                <a:cs typeface="Arial" panose="020B0604020202020204" pitchFamily="34" charset="0"/>
              </a:rPr>
              <a:t>ica</a:t>
            </a:r>
            <a:r>
              <a:rPr lang="bs-Latn-BA" dirty="0">
                <a:cs typeface="Arial" panose="020B0604020202020204" pitchFamily="34" charset="0"/>
              </a:rPr>
              <a:t> rasne/etičke/rodne grupe sa  namjerom da se proizvede različita i/ili štetna posljedica na članove/</a:t>
            </a:r>
            <a:r>
              <a:rPr lang="bs-Latn-BA" dirty="0" err="1">
                <a:cs typeface="Arial" panose="020B0604020202020204" pitchFamily="34" charset="0"/>
              </a:rPr>
              <a:t>ice</a:t>
            </a:r>
            <a:r>
              <a:rPr lang="bs-Latn-BA" dirty="0">
                <a:cs typeface="Arial" panose="020B0604020202020204" pitchFamily="34" charset="0"/>
              </a:rPr>
              <a:t> druge rasne/etičke/rodne grupe.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INSTITUCIONALNA DISKRIMINACIJA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dirty="0">
                <a:cs typeface="Arial" panose="020B0604020202020204" pitchFamily="34" charset="0"/>
              </a:rPr>
              <a:t>je politika institucija dominantne rasne/etničke/rodne grupe, kao i </a:t>
            </a:r>
            <a:r>
              <a:rPr lang="bs-Latn-BA" dirty="0" err="1">
                <a:cs typeface="Arial" panose="020B0604020202020204" pitchFamily="34" charset="0"/>
              </a:rPr>
              <a:t>ponašanje</a:t>
            </a:r>
            <a:r>
              <a:rPr lang="bs-Latn-BA" dirty="0">
                <a:cs typeface="Arial" panose="020B0604020202020204" pitchFamily="34" charset="0"/>
              </a:rPr>
              <a:t> pojedinaca/</a:t>
            </a:r>
            <a:r>
              <a:rPr lang="bs-Latn-BA" dirty="0" err="1">
                <a:cs typeface="Arial" panose="020B0604020202020204" pitchFamily="34" charset="0"/>
              </a:rPr>
              <a:t>ki</a:t>
            </a:r>
            <a:r>
              <a:rPr lang="bs-Latn-BA" dirty="0">
                <a:cs typeface="Arial" panose="020B0604020202020204" pitchFamily="34" charset="0"/>
              </a:rPr>
              <a:t> koji </a:t>
            </a:r>
            <a:r>
              <a:rPr lang="bs-Latn-BA" dirty="0" err="1">
                <a:cs typeface="Arial" panose="020B0604020202020204" pitchFamily="34" charset="0"/>
              </a:rPr>
              <a:t>kontrolišu</a:t>
            </a:r>
            <a:r>
              <a:rPr lang="bs-Latn-BA" dirty="0">
                <a:cs typeface="Arial" panose="020B0604020202020204" pitchFamily="34" charset="0"/>
              </a:rPr>
              <a:t> ove institucije i primjenjuju njihovu politiku,  sa namjerom da se različito tretiraju i/ili da se proizvedu štetne posljedice po pripadnike/</a:t>
            </a:r>
            <a:r>
              <a:rPr lang="bs-Latn-BA" dirty="0" err="1">
                <a:cs typeface="Arial" panose="020B0604020202020204" pitchFamily="34" charset="0"/>
              </a:rPr>
              <a:t>ce</a:t>
            </a:r>
            <a:r>
              <a:rPr lang="bs-Latn-BA" dirty="0">
                <a:cs typeface="Arial" panose="020B0604020202020204" pitchFamily="34" charset="0"/>
              </a:rPr>
              <a:t> drugih rasnih/etničkih/rodnih grupa.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STRUKTURALNA DISKRIMINACIJA</a:t>
            </a:r>
            <a:r>
              <a:rPr lang="bs-Latn-BA" dirty="0">
                <a:cs typeface="Arial" panose="020B0604020202020204" pitchFamily="34" charset="0"/>
              </a:rPr>
              <a:t> je </a:t>
            </a:r>
            <a:r>
              <a:rPr lang="bs-Latn-BA" dirty="0" smtClean="0">
                <a:cs typeface="Arial" panose="020B0604020202020204" pitchFamily="34" charset="0"/>
              </a:rPr>
              <a:t>politika </a:t>
            </a:r>
            <a:r>
              <a:rPr lang="bs-Latn-BA" dirty="0">
                <a:cs typeface="Arial" panose="020B0604020202020204" pitchFamily="34" charset="0"/>
              </a:rPr>
              <a:t>institucija dominantne rasne/etničke/rodne ili druge grupe i </a:t>
            </a:r>
            <a:r>
              <a:rPr lang="bs-Latn-BA" dirty="0" err="1">
                <a:cs typeface="Arial" panose="020B0604020202020204" pitchFamily="34" charset="0"/>
              </a:rPr>
              <a:t>ponašanje</a:t>
            </a:r>
            <a:r>
              <a:rPr lang="bs-Latn-BA" dirty="0">
                <a:cs typeface="Arial" panose="020B0604020202020204" pitchFamily="34" charset="0"/>
              </a:rPr>
              <a:t> pojedinaca/</a:t>
            </a:r>
            <a:r>
              <a:rPr lang="bs-Latn-BA" dirty="0" err="1">
                <a:cs typeface="Arial" panose="020B0604020202020204" pitchFamily="34" charset="0"/>
              </a:rPr>
              <a:t>ki</a:t>
            </a:r>
            <a:r>
              <a:rPr lang="bs-Latn-BA" dirty="0">
                <a:cs typeface="Arial" panose="020B0604020202020204" pitchFamily="34" charset="0"/>
              </a:rPr>
              <a:t> koji primjenjuju politiku i </a:t>
            </a:r>
            <a:r>
              <a:rPr lang="bs-Latn-BA" dirty="0" err="1">
                <a:cs typeface="Arial" panose="020B0604020202020204" pitchFamily="34" charset="0"/>
              </a:rPr>
              <a:t>kontrolišu</a:t>
            </a:r>
            <a:r>
              <a:rPr lang="bs-Latn-BA" dirty="0">
                <a:cs typeface="Arial" panose="020B0604020202020204" pitchFamily="34" charset="0"/>
              </a:rPr>
              <a:t> institucije, koji su u namjeri rasno/etnički/rodno neutralni, ali za rezultat imaju različit i/ili štetan tretman manjinski rasnih/etničkih/rodnih drugih grupa. O strukturalnoj diskriminaciji se može govoriti svaki put kada institucije imaju tzv. neutralnu tj. istu politiku prema svima, ne uzimajući u obzir razlike koje </a:t>
            </a:r>
            <a:r>
              <a:rPr lang="bs-Latn-BA" dirty="0" err="1">
                <a:cs typeface="Arial" panose="020B0604020202020204" pitchFamily="34" charset="0"/>
              </a:rPr>
              <a:t>karakterišu</a:t>
            </a:r>
            <a:r>
              <a:rPr lang="bs-Latn-BA" dirty="0">
                <a:cs typeface="Arial" panose="020B0604020202020204" pitchFamily="34" charset="0"/>
              </a:rPr>
              <a:t> </a:t>
            </a:r>
            <a:r>
              <a:rPr lang="bs-Latn-BA" dirty="0" err="1" smtClean="0">
                <a:cs typeface="Arial" panose="020B0604020202020204" pitchFamily="34" charset="0"/>
              </a:rPr>
              <a:t>pirpadnike</a:t>
            </a:r>
            <a:r>
              <a:rPr lang="bs-Latn-BA" dirty="0" smtClean="0">
                <a:cs typeface="Arial" panose="020B0604020202020204" pitchFamily="34" charset="0"/>
              </a:rPr>
              <a:t>/</a:t>
            </a:r>
            <a:r>
              <a:rPr lang="bs-Latn-BA" dirty="0" err="1" smtClean="0">
                <a:cs typeface="Arial" panose="020B0604020202020204" pitchFamily="34" charset="0"/>
              </a:rPr>
              <a:t>ce</a:t>
            </a:r>
            <a:r>
              <a:rPr lang="bs-Latn-BA" dirty="0" smtClean="0">
                <a:cs typeface="Arial" panose="020B0604020202020204" pitchFamily="34" charset="0"/>
              </a:rPr>
              <a:t> </a:t>
            </a:r>
            <a:r>
              <a:rPr lang="bs-Latn-BA" dirty="0">
                <a:cs typeface="Arial" panose="020B0604020202020204" pitchFamily="34" charset="0"/>
              </a:rPr>
              <a:t>određenih manjinskih grupa. 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21698842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Rodna ravnopravnost </a:t>
            </a:r>
            <a:r>
              <a:rPr lang="bs-Latn-BA" dirty="0">
                <a:solidFill>
                  <a:srgbClr val="FFC000"/>
                </a:solidFill>
              </a:rPr>
              <a:t>– osnovni pojmovi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AFIRMATIVNA AKCIJA</a:t>
            </a:r>
            <a:r>
              <a:rPr lang="bs-Latn-BA" dirty="0">
                <a:cs typeface="Arial" panose="020B0604020202020204" pitchFamily="34" charset="0"/>
              </a:rPr>
              <a:t> Pravila, specijalne mjere, </a:t>
            </a:r>
            <a:r>
              <a:rPr lang="bs-Latn-BA" dirty="0" err="1">
                <a:cs typeface="Arial" panose="020B0604020202020204" pitchFamily="34" charset="0"/>
              </a:rPr>
              <a:t>kriterijumi</a:t>
            </a:r>
            <a:r>
              <a:rPr lang="bs-Latn-BA" dirty="0">
                <a:cs typeface="Arial" panose="020B0604020202020204" pitchFamily="34" charset="0"/>
              </a:rPr>
              <a:t> i prakse koje su usvojene ili primenjene u svrhu otklanjanja neravnopravnosti između žena 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, a koje su objektivno opravdane kako bi se postigla rodna ravnopravnost i otklonila faktička neravnopravnost žena, i koje ne treba smatrati diskriminatornima ili </a:t>
            </a:r>
            <a:r>
              <a:rPr lang="bs-Latn-BA" dirty="0" err="1">
                <a:cs typeface="Arial" panose="020B0604020202020204" pitchFamily="34" charset="0"/>
              </a:rPr>
              <a:t>kršenjem</a:t>
            </a:r>
            <a:r>
              <a:rPr lang="bs-Latn-BA" dirty="0">
                <a:cs typeface="Arial" panose="020B0604020202020204" pitchFamily="34" charset="0"/>
              </a:rPr>
              <a:t> jednakih prava i odgovornosti. </a:t>
            </a:r>
          </a:p>
          <a:p>
            <a:pPr algn="just"/>
            <a:r>
              <a:rPr lang="bs-Latn-BA" b="1" dirty="0">
                <a:solidFill>
                  <a:srgbClr val="FFC000"/>
                </a:solidFill>
                <a:cs typeface="Arial" panose="020B0604020202020204" pitchFamily="34" charset="0"/>
              </a:rPr>
              <a:t>FEMINIZAM</a:t>
            </a:r>
            <a:r>
              <a:rPr lang="bs-Latn-BA" dirty="0">
                <a:solidFill>
                  <a:srgbClr val="FFC000"/>
                </a:solidFill>
                <a:cs typeface="Arial" panose="020B0604020202020204" pitchFamily="34" charset="0"/>
              </a:rPr>
              <a:t> </a:t>
            </a:r>
            <a:r>
              <a:rPr lang="bs-Latn-BA" dirty="0">
                <a:cs typeface="Arial" panose="020B0604020202020204" pitchFamily="34" charset="0"/>
              </a:rPr>
              <a:t>Ulazi u upotrebu u francuskom jeziku počev od 1837. da označi učenje koje se zalaže za širenje prava i uloge žena u društvu. Feminizam je teorija i praksa koja, polazeći od načela jednakovrijednosti žena i </a:t>
            </a:r>
            <a:r>
              <a:rPr lang="bs-Latn-BA" dirty="0" err="1">
                <a:cs typeface="Arial" panose="020B0604020202020204" pitchFamily="34" charset="0"/>
              </a:rPr>
              <a:t>muškaraca</a:t>
            </a:r>
            <a:r>
              <a:rPr lang="bs-Latn-BA" dirty="0">
                <a:cs typeface="Arial" panose="020B0604020202020204" pitchFamily="34" charset="0"/>
              </a:rPr>
              <a:t>, </a:t>
            </a:r>
            <a:r>
              <a:rPr lang="bs-Latn-BA" dirty="0" smtClean="0">
                <a:cs typeface="Arial" panose="020B0604020202020204" pitchFamily="34" charset="0"/>
              </a:rPr>
              <a:t>insistira </a:t>
            </a:r>
            <a:r>
              <a:rPr lang="bs-Latn-BA" dirty="0">
                <a:cs typeface="Arial" panose="020B0604020202020204" pitchFamily="34" charset="0"/>
              </a:rPr>
              <a:t>na društvenim promjenama sa ciljem prestanka društvene, političke i ekonomske diskriminacije žena. Feminizam je društveni pokret, teorija i lično opredjeljenje koji polaze od činjenice da žene u društvu imaju nepovoljan položaj koji može da se promijeni sistemskim aktivnostima činjenja ženskih problema specifičnim i vidljivim, priznatim i adekvatno vrednovanim, tako što će se </a:t>
            </a:r>
            <a:r>
              <a:rPr lang="bs-Latn-BA" dirty="0" err="1">
                <a:cs typeface="Arial" panose="020B0604020202020204" pitchFamily="34" charset="0"/>
              </a:rPr>
              <a:t>identifikovati</a:t>
            </a:r>
            <a:r>
              <a:rPr lang="bs-Latn-BA" dirty="0">
                <a:cs typeface="Arial" panose="020B0604020202020204" pitchFamily="34" charset="0"/>
              </a:rPr>
              <a:t> nasilje nad ženama i ukazati na diskriminaciju i </a:t>
            </a:r>
            <a:r>
              <a:rPr lang="bs-Latn-BA" dirty="0" err="1">
                <a:cs typeface="Arial" panose="020B0604020202020204" pitchFamily="34" charset="0"/>
              </a:rPr>
              <a:t>defavorizovanje</a:t>
            </a:r>
            <a:r>
              <a:rPr lang="bs-Latn-BA" dirty="0">
                <a:cs typeface="Arial" panose="020B0604020202020204" pitchFamily="34" charset="0"/>
              </a:rPr>
              <a:t> žena kao i kroz borbu za ostvarivanje jednakih </a:t>
            </a:r>
            <a:r>
              <a:rPr lang="bs-Latn-BA" dirty="0" err="1">
                <a:cs typeface="Arial" panose="020B0604020202020204" pitchFamily="34" charset="0"/>
              </a:rPr>
              <a:t>mogućnosti</a:t>
            </a:r>
            <a:r>
              <a:rPr lang="bs-Latn-BA" dirty="0">
                <a:cs typeface="Arial" panose="020B0604020202020204" pitchFamily="34" charset="0"/>
              </a:rPr>
              <a:t> za žene i </a:t>
            </a:r>
            <a:r>
              <a:rPr lang="bs-Latn-BA" dirty="0" err="1">
                <a:cs typeface="Arial" panose="020B0604020202020204" pitchFamily="34" charset="0"/>
              </a:rPr>
              <a:t>muškarce</a:t>
            </a:r>
            <a:r>
              <a:rPr lang="bs-Latn-BA" dirty="0">
                <a:cs typeface="Arial" panose="020B0604020202020204" pitchFamily="34" charset="0"/>
              </a:rPr>
              <a:t> na svakom mjestu.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5446076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384803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bs-Latn-BA" dirty="0" smtClean="0"/>
              <a:t>PITANJA </a:t>
            </a:r>
            <a:r>
              <a:rPr lang="bs-Latn-BA" dirty="0"/>
              <a:t>ZA DISKUSIJU U MANJIM GRUPAMA</a:t>
            </a:r>
            <a:br>
              <a:rPr lang="bs-Latn-BA" dirty="0"/>
            </a:br>
            <a:endParaRPr lang="bs-Latn-B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189" y="2557462"/>
            <a:ext cx="4862133" cy="324015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029" y="3043463"/>
            <a:ext cx="1607432" cy="8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3631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462" y="914400"/>
            <a:ext cx="9202020" cy="1023457"/>
          </a:xfrm>
        </p:spPr>
        <p:txBody>
          <a:bodyPr>
            <a:normAutofit fontScale="90000"/>
          </a:bodyPr>
          <a:lstStyle/>
          <a:p>
            <a:r>
              <a:rPr lang="bs-Latn-BA" sz="3600" b="1" dirty="0">
                <a:solidFill>
                  <a:schemeClr val="tx1"/>
                </a:solidFill>
              </a:rPr>
              <a:t>Strateški cilj </a:t>
            </a:r>
            <a:r>
              <a:rPr lang="bs-Latn-BA" sz="3600" b="1" dirty="0" smtClean="0">
                <a:solidFill>
                  <a:schemeClr val="tx1"/>
                </a:solidFill>
              </a:rPr>
              <a:t>1. </a:t>
            </a:r>
            <a:r>
              <a:rPr lang="bs-Latn-BA" sz="3600" dirty="0" smtClean="0"/>
              <a:t>DISKUSIJE U MANJIM GRUPAMA</a:t>
            </a:r>
            <a:r>
              <a:rPr lang="bs-Latn-BA" dirty="0" smtClean="0"/>
              <a:t/>
            </a:r>
            <a:br>
              <a:rPr lang="bs-Latn-BA" dirty="0" smtClean="0"/>
            </a:br>
            <a:r>
              <a:rPr lang="bs-Latn-BA" sz="3600" dirty="0" smtClean="0">
                <a:solidFill>
                  <a:srgbClr val="FFC000"/>
                </a:solidFill>
              </a:rPr>
              <a:t>-OPŠTA PITANJA -</a:t>
            </a:r>
            <a:endParaRPr lang="bs-Latn-B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5217" y="2405930"/>
            <a:ext cx="7989118" cy="365931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AutoNum type="arabicPeriod"/>
            </a:pPr>
            <a:r>
              <a:rPr lang="bs-Latn-BA" sz="1800" dirty="0" smtClean="0"/>
              <a:t>Šta </a:t>
            </a:r>
            <a:r>
              <a:rPr lang="bs-Latn-BA" sz="1800" dirty="0"/>
              <a:t>se može uraditi kako bi se unaprijedila rodna ravnopravnost u pravosudnoj instituciji, kako interno tako i prema vanjskim stranama – korisnicima/korisnicama pravosuđa? </a:t>
            </a:r>
          </a:p>
          <a:p>
            <a:pPr marL="342900" indent="-342900">
              <a:buAutoNum type="arabicPeriod"/>
            </a:pPr>
            <a:r>
              <a:rPr lang="bs-Latn-BA" sz="1800" dirty="0" smtClean="0"/>
              <a:t>Koju </a:t>
            </a:r>
            <a:r>
              <a:rPr lang="bs-Latn-BA" sz="1800" dirty="0"/>
              <a:t>ulogu ostvaruju različite struke/organizacije/organi vlasti u otkrivanju, sprečavanju, </a:t>
            </a:r>
            <a:r>
              <a:rPr lang="bs-Latn-BA" sz="1800" dirty="0" err="1"/>
              <a:t>osuđivanju</a:t>
            </a:r>
            <a:r>
              <a:rPr lang="bs-Latn-BA" sz="1800" dirty="0"/>
              <a:t> i brizi o počiniocima/počiniteljicama i žrtvama rodno zasnovanog nasilja? </a:t>
            </a:r>
            <a:endParaRPr lang="bs-Latn-BA" sz="1800" dirty="0" smtClean="0"/>
          </a:p>
          <a:p>
            <a:pPr marL="342900" indent="-342900">
              <a:buAutoNum type="arabicPeriod"/>
            </a:pPr>
            <a:r>
              <a:rPr lang="bs-Latn-BA" sz="1800" dirty="0" smtClean="0"/>
              <a:t>Na </a:t>
            </a:r>
            <a:r>
              <a:rPr lang="bs-Latn-BA" sz="1800" dirty="0"/>
              <a:t>koji se način </a:t>
            </a:r>
            <a:r>
              <a:rPr lang="bs-Latn-BA" sz="1800" dirty="0" err="1"/>
              <a:t>izražavamo</a:t>
            </a:r>
            <a:r>
              <a:rPr lang="bs-Latn-BA" sz="1800" dirty="0"/>
              <a:t> u pravosudnoj instituciji? </a:t>
            </a:r>
            <a:r>
              <a:rPr lang="bs-Latn-BA" sz="1800" dirty="0" smtClean="0"/>
              <a:t>Da </a:t>
            </a:r>
            <a:r>
              <a:rPr lang="bs-Latn-BA" sz="1800" dirty="0"/>
              <a:t>li imamo različite nivoe tolerancije u vezi toga kako se </a:t>
            </a:r>
            <a:r>
              <a:rPr lang="bs-Latn-BA" sz="1800" dirty="0" err="1"/>
              <a:t>izražavamo</a:t>
            </a:r>
            <a:r>
              <a:rPr lang="bs-Latn-BA" sz="1800" dirty="0"/>
              <a:t>? </a:t>
            </a:r>
            <a:endParaRPr lang="bs-Latn-BA" sz="1800" dirty="0" smtClean="0"/>
          </a:p>
          <a:p>
            <a:pPr marL="342900" indent="-342900">
              <a:buAutoNum type="arabicPeriod"/>
            </a:pPr>
            <a:r>
              <a:rPr lang="bs-Latn-BA" sz="1800" dirty="0" smtClean="0"/>
              <a:t>Na </a:t>
            </a:r>
            <a:r>
              <a:rPr lang="bs-Latn-BA" sz="1800" dirty="0"/>
              <a:t>koji nas način hijerarhijska struktura unutar organizacije može spriječiti da razgovaramo o eventualnom neprimjerenom </a:t>
            </a:r>
            <a:r>
              <a:rPr lang="bs-Latn-BA" sz="1800" dirty="0" err="1"/>
              <a:t>izražavanju</a:t>
            </a:r>
            <a:r>
              <a:rPr lang="bs-Latn-BA" sz="1800" dirty="0"/>
              <a:t> ili praksama na radnom mjestu? </a:t>
            </a:r>
            <a:endParaRPr lang="bs-Latn-BA" sz="1800" dirty="0" smtClean="0"/>
          </a:p>
          <a:p>
            <a:pPr marL="342900" indent="-342900">
              <a:buAutoNum type="arabicPeriod"/>
            </a:pPr>
            <a:r>
              <a:rPr lang="bs-Latn-BA" sz="1800" dirty="0" smtClean="0"/>
              <a:t>Da </a:t>
            </a:r>
            <a:r>
              <a:rPr lang="bs-Latn-BA" sz="1800" dirty="0"/>
              <a:t>li se </a:t>
            </a:r>
            <a:r>
              <a:rPr lang="bs-Latn-BA" sz="1800" dirty="0" err="1"/>
              <a:t>muškarci</a:t>
            </a:r>
            <a:r>
              <a:rPr lang="bs-Latn-BA" sz="1800" dirty="0"/>
              <a:t> i žene različito vrednuju unutar organizacije? Kako? Zašto? </a:t>
            </a:r>
            <a:endParaRPr lang="bs-Latn-BA" sz="1800" dirty="0" smtClean="0"/>
          </a:p>
          <a:p>
            <a:pPr marL="342900" indent="-342900">
              <a:buAutoNum type="arabicPeriod"/>
            </a:pPr>
            <a:r>
              <a:rPr lang="bs-Latn-BA" sz="1800" dirty="0" smtClean="0"/>
              <a:t>Na </a:t>
            </a:r>
            <a:r>
              <a:rPr lang="bs-Latn-BA" sz="1800" dirty="0"/>
              <a:t>koji se način vrši raspodjela zadataka među </a:t>
            </a:r>
            <a:r>
              <a:rPr lang="bs-Latn-BA" sz="1800" dirty="0" err="1"/>
              <a:t>muškarcima</a:t>
            </a:r>
            <a:r>
              <a:rPr lang="bs-Latn-BA" sz="1800" dirty="0"/>
              <a:t> i ženama? </a:t>
            </a:r>
          </a:p>
          <a:p>
            <a:pPr marL="342900" indent="-342900">
              <a:buAutoNum type="arabicPeriod"/>
            </a:pPr>
            <a:r>
              <a:rPr lang="bs-Latn-BA" sz="1800" dirty="0" smtClean="0"/>
              <a:t>Koje </a:t>
            </a:r>
            <a:r>
              <a:rPr lang="bs-Latn-BA" sz="1800" dirty="0"/>
              <a:t>aktivnosti pravosudne institucije mogu poduzeti, kako bi podigle nivo svijesti o pitanjima rodne ravnopravnosti? </a:t>
            </a:r>
          </a:p>
        </p:txBody>
      </p:sp>
    </p:spTree>
    <p:extLst>
      <p:ext uri="{BB962C8B-B14F-4D97-AF65-F5344CB8AC3E}">
        <p14:creationId xmlns:p14="http://schemas.microsoft.com/office/powerpoint/2010/main" val="3525241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>
                <a:solidFill>
                  <a:schemeClr val="tx1"/>
                </a:solidFill>
              </a:rPr>
              <a:t>Strateški cilj 1. </a:t>
            </a:r>
            <a:r>
              <a:rPr lang="bs-Latn-BA" sz="3200" dirty="0" smtClean="0"/>
              <a:t>DISKUSIJE </a:t>
            </a:r>
            <a:r>
              <a:rPr lang="bs-Latn-BA" sz="3200" dirty="0"/>
              <a:t>U MANJIM GRUPAMA</a:t>
            </a:r>
            <a:br>
              <a:rPr lang="bs-Latn-BA" sz="3200" dirty="0"/>
            </a:br>
            <a:r>
              <a:rPr lang="bs-Latn-BA" sz="3600" dirty="0" smtClean="0">
                <a:solidFill>
                  <a:srgbClr val="FFC000"/>
                </a:solidFill>
              </a:rPr>
              <a:t>- Analiza </a:t>
            </a:r>
            <a:r>
              <a:rPr lang="bs-Latn-BA" sz="3600" dirty="0">
                <a:solidFill>
                  <a:srgbClr val="FFC000"/>
                </a:solidFill>
              </a:rPr>
              <a:t>sigurnosti i </a:t>
            </a:r>
            <a:r>
              <a:rPr lang="bs-Latn-BA" sz="3600" dirty="0" smtClean="0">
                <a:solidFill>
                  <a:srgbClr val="FFC000"/>
                </a:solidFill>
              </a:rPr>
              <a:t>zaštite -</a:t>
            </a:r>
            <a:endParaRPr lang="bs-Latn-B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115337" cy="3318936"/>
          </a:xfrm>
        </p:spPr>
        <p:txBody>
          <a:bodyPr>
            <a:normAutofit fontScale="70000" lnSpcReduction="20000"/>
          </a:bodyPr>
          <a:lstStyle/>
          <a:p>
            <a:r>
              <a:rPr lang="bs-Latn-BA" dirty="0"/>
              <a:t>Koje su politike i procedure usvojene, te koja je oprema osigurana, kako bi se osoblju pravosudne institucije i vanjskim stranama osigurala sigurnost i zaštita, prilikom boravka unutar institucije? </a:t>
            </a:r>
            <a:r>
              <a:rPr lang="bs-Latn-BA" dirty="0" smtClean="0"/>
              <a:t>Šta </a:t>
            </a:r>
            <a:r>
              <a:rPr lang="bs-Latn-BA" dirty="0"/>
              <a:t>je potrebno nama, kao profesionalcima/profesionalkama, a </a:t>
            </a:r>
            <a:r>
              <a:rPr lang="bs-Latn-BA" dirty="0" smtClean="0"/>
              <a:t>šta strankama, </a:t>
            </a:r>
            <a:r>
              <a:rPr lang="bs-Latn-BA" dirty="0"/>
              <a:t>kako bi se osiguralo </a:t>
            </a:r>
            <a:r>
              <a:rPr lang="bs-Latn-BA" dirty="0" smtClean="0"/>
              <a:t>sigurna </a:t>
            </a:r>
            <a:r>
              <a:rPr lang="bs-Latn-BA" dirty="0"/>
              <a:t>i </a:t>
            </a:r>
            <a:r>
              <a:rPr lang="bs-Latn-BA" dirty="0" smtClean="0"/>
              <a:t>zaštićena radna atmosfera? </a:t>
            </a:r>
            <a:endParaRPr lang="bs-Latn-BA" dirty="0"/>
          </a:p>
          <a:p>
            <a:r>
              <a:rPr lang="bs-Latn-BA" dirty="0" smtClean="0"/>
              <a:t>Koje </a:t>
            </a:r>
            <a:r>
              <a:rPr lang="bs-Latn-BA" dirty="0"/>
              <a:t>sigurnosne mjere postoje u pravosudnoj instituciji?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postoje posebne prostorije za smještaj žrtve tokom boravka u pravosudnoj instituciji, kako bi se izbjeglo njeno sretanje sa osumnjičenim/osumnjičenom i/ili svjedocima/svjedokinjama prije ulaska u sudnicu? </a:t>
            </a:r>
            <a:r>
              <a:rPr lang="bs-Latn-BA" dirty="0" smtClean="0"/>
              <a:t>Da </a:t>
            </a:r>
            <a:r>
              <a:rPr lang="bs-Latn-BA" dirty="0"/>
              <a:t>li postoje uslovi za svjedočenje žrtve iz posebne prostorije?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su uvedene i druge mjere sa ciljem osiguranja sigurnog </a:t>
            </a:r>
            <a:r>
              <a:rPr lang="bs-Latn-BA" dirty="0" err="1"/>
              <a:t>okruženja</a:t>
            </a:r>
            <a:r>
              <a:rPr lang="bs-Latn-BA" dirty="0"/>
              <a:t> unutar pravosudne institucije? </a:t>
            </a:r>
            <a:endParaRPr lang="bs-Latn-BA" dirty="0" smtClean="0"/>
          </a:p>
          <a:p>
            <a:r>
              <a:rPr lang="bs-Latn-BA" dirty="0" smtClean="0"/>
              <a:t>U </a:t>
            </a:r>
            <a:r>
              <a:rPr lang="bs-Latn-BA" dirty="0"/>
              <a:t>predmetima rodno zasnovanog nasilja, kao i u svim drugim predmetima, sudija/sutkinja je, odgovoran/na za </a:t>
            </a:r>
            <a:r>
              <a:rPr lang="bs-Latn-BA" dirty="0" err="1"/>
              <a:t>održavanje</a:t>
            </a:r>
            <a:r>
              <a:rPr lang="bs-Latn-BA" dirty="0"/>
              <a:t> reda u sudnici. Na koji će način sudija/sutkinja vršiti navedeno pravo i dužnost u odnosu na učesnike/</a:t>
            </a:r>
            <a:r>
              <a:rPr lang="bs-Latn-BA" dirty="0" err="1"/>
              <a:t>ce</a:t>
            </a:r>
            <a:r>
              <a:rPr lang="bs-Latn-BA" dirty="0"/>
              <a:t> u postupku? </a:t>
            </a:r>
            <a:r>
              <a:rPr lang="bs-Latn-BA" dirty="0" smtClean="0"/>
              <a:t>Kako </a:t>
            </a:r>
            <a:r>
              <a:rPr lang="bs-Latn-BA" dirty="0"/>
              <a:t>reagirati </a:t>
            </a:r>
            <a:r>
              <a:rPr lang="bs-Latn-BA" dirty="0" smtClean="0"/>
              <a:t>na suptilne </a:t>
            </a:r>
            <a:r>
              <a:rPr lang="bs-Latn-BA" dirty="0"/>
              <a:t>prijetnje, koje stranke razmjenjuju tokom postupka?</a:t>
            </a:r>
          </a:p>
        </p:txBody>
      </p:sp>
    </p:spTree>
    <p:extLst>
      <p:ext uri="{BB962C8B-B14F-4D97-AF65-F5344CB8AC3E}">
        <p14:creationId xmlns:p14="http://schemas.microsoft.com/office/powerpoint/2010/main" val="33056959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sz="3600" b="1" dirty="0">
                <a:solidFill>
                  <a:schemeClr val="tx1"/>
                </a:solidFill>
              </a:rPr>
              <a:t>Strateški cilj 1. </a:t>
            </a:r>
            <a:r>
              <a:rPr lang="bs-Latn-BA" sz="3600" dirty="0" smtClean="0"/>
              <a:t>DISKUSIJE </a:t>
            </a:r>
            <a:r>
              <a:rPr lang="bs-Latn-BA" sz="3600" dirty="0"/>
              <a:t>U MANJIM GRUPAMA</a:t>
            </a:r>
            <a:br>
              <a:rPr lang="bs-Latn-BA" sz="3600" dirty="0"/>
            </a:br>
            <a:r>
              <a:rPr lang="bs-Latn-BA" dirty="0">
                <a:solidFill>
                  <a:srgbClr val="FFC000"/>
                </a:solidFill>
              </a:rPr>
              <a:t>- Analiza sigurnosti i zaštite 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148893" cy="3318936"/>
          </a:xfrm>
        </p:spPr>
        <p:txBody>
          <a:bodyPr>
            <a:normAutofit fontScale="85000" lnSpcReduction="20000"/>
          </a:bodyPr>
          <a:lstStyle/>
          <a:p>
            <a:r>
              <a:rPr lang="bs-Latn-BA" dirty="0"/>
              <a:t>Da li postoji potreba i da li je osoblju pravosudne institucije </a:t>
            </a:r>
            <a:r>
              <a:rPr lang="bs-Latn-BA" dirty="0" smtClean="0"/>
              <a:t>dostupna podrška mentalnom zdravlju </a:t>
            </a:r>
            <a:r>
              <a:rPr lang="bs-Latn-BA" dirty="0"/>
              <a:t>u slučaju rada na „teškim</a:t>
            </a:r>
            <a:r>
              <a:rPr lang="bs-Latn-BA" dirty="0" smtClean="0"/>
              <a:t>“ </a:t>
            </a:r>
            <a:r>
              <a:rPr lang="bs-Latn-BA" dirty="0"/>
              <a:t>tj. emotivno iscrpljujućim predmetima, poput </a:t>
            </a:r>
            <a:r>
              <a:rPr lang="bs-Latn-BA" dirty="0" smtClean="0"/>
              <a:t>predmeta </a:t>
            </a:r>
            <a:r>
              <a:rPr lang="bs-Latn-BA" dirty="0"/>
              <a:t>koji se odnose na fizičko i/ili psihološko nasilje, zlostavljanje djece, </a:t>
            </a:r>
            <a:r>
              <a:rPr lang="bs-Latn-BA" dirty="0" err="1"/>
              <a:t>mučenje</a:t>
            </a:r>
            <a:r>
              <a:rPr lang="bs-Latn-BA" dirty="0"/>
              <a:t>, </a:t>
            </a:r>
            <a:r>
              <a:rPr lang="bs-Latn-BA" dirty="0" err="1" smtClean="0"/>
              <a:t>itd</a:t>
            </a:r>
            <a:r>
              <a:rPr lang="bs-Latn-BA" dirty="0" smtClean="0"/>
              <a:t>? </a:t>
            </a:r>
            <a:endParaRPr lang="bs-Latn-BA" dirty="0"/>
          </a:p>
          <a:p>
            <a:r>
              <a:rPr lang="bs-Latn-BA" dirty="0" smtClean="0"/>
              <a:t>Da </a:t>
            </a:r>
            <a:r>
              <a:rPr lang="bs-Latn-BA" dirty="0"/>
              <a:t>li su uposlenici/</a:t>
            </a:r>
            <a:r>
              <a:rPr lang="bs-Latn-BA" dirty="0" err="1"/>
              <a:t>ce</a:t>
            </a:r>
            <a:r>
              <a:rPr lang="bs-Latn-BA" dirty="0"/>
              <a:t> sudske policije pravilno </a:t>
            </a:r>
            <a:r>
              <a:rPr lang="bs-Latn-BA" dirty="0" smtClean="0"/>
              <a:t>osposobljeni </a:t>
            </a:r>
            <a:r>
              <a:rPr lang="bs-Latn-BA" dirty="0"/>
              <a:t>i da li im stoje na raspolaganju sredstva, neophodna za pružanje pomoći i zaštite osobama koje dolaze u instituciju? </a:t>
            </a:r>
            <a:r>
              <a:rPr lang="bs-Latn-BA" dirty="0" smtClean="0"/>
              <a:t>Da </a:t>
            </a:r>
            <a:r>
              <a:rPr lang="bs-Latn-BA" dirty="0"/>
              <a:t>li zaštitu vrše i uposlenici i uposlenice sudske policije? </a:t>
            </a:r>
            <a:r>
              <a:rPr lang="bs-Latn-BA" dirty="0" smtClean="0"/>
              <a:t>Da </a:t>
            </a:r>
            <a:r>
              <a:rPr lang="bs-Latn-BA" dirty="0"/>
              <a:t>li postoje propusti u postojećem sistemu sigurnosti i zaštite i kako se mogu ispraviti? </a:t>
            </a:r>
          </a:p>
          <a:p>
            <a:r>
              <a:rPr lang="bs-Latn-BA" dirty="0" smtClean="0"/>
              <a:t>Na </a:t>
            </a:r>
            <a:r>
              <a:rPr lang="bs-Latn-BA" dirty="0"/>
              <a:t>koji način odgovori na gore postavljena pitanja mogu uticati na nas? </a:t>
            </a:r>
          </a:p>
          <a:p>
            <a:r>
              <a:rPr lang="bs-Latn-BA" dirty="0" smtClean="0"/>
              <a:t>Na </a:t>
            </a:r>
            <a:r>
              <a:rPr lang="bs-Latn-BA" dirty="0"/>
              <a:t>koji način odgovori na gore postavljena pitanja mogu uticati na vanjske strane, tj. osobe koje dolaze u kontakt s pravosuđem?</a:t>
            </a:r>
          </a:p>
        </p:txBody>
      </p:sp>
    </p:spTree>
    <p:extLst>
      <p:ext uri="{BB962C8B-B14F-4D97-AF65-F5344CB8AC3E}">
        <p14:creationId xmlns:p14="http://schemas.microsoft.com/office/powerpoint/2010/main" val="23852623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200" b="1" dirty="0">
                <a:solidFill>
                  <a:schemeClr val="tx1"/>
                </a:solidFill>
              </a:rPr>
              <a:t>Strateški cilj 1. </a:t>
            </a:r>
            <a:r>
              <a:rPr lang="bs-Latn-BA" sz="3200" dirty="0" smtClean="0"/>
              <a:t>DISKUSIJE </a:t>
            </a:r>
            <a:r>
              <a:rPr lang="bs-Latn-BA" sz="3200" dirty="0"/>
              <a:t>U MANJIM GRUPAMA</a:t>
            </a:r>
            <a:br>
              <a:rPr lang="bs-Latn-BA" sz="3200" dirty="0"/>
            </a:br>
            <a:r>
              <a:rPr lang="bs-Latn-BA" sz="3600" dirty="0" smtClean="0">
                <a:solidFill>
                  <a:srgbClr val="FFC000"/>
                </a:solidFill>
              </a:rPr>
              <a:t>- Uloga </a:t>
            </a:r>
            <a:r>
              <a:rPr lang="bs-Latn-BA" sz="3600" dirty="0">
                <a:solidFill>
                  <a:srgbClr val="FFC000"/>
                </a:solidFill>
              </a:rPr>
              <a:t>zajednice i </a:t>
            </a:r>
            <a:r>
              <a:rPr lang="bs-Latn-BA" sz="3600" dirty="0" smtClean="0">
                <a:solidFill>
                  <a:srgbClr val="FFC000"/>
                </a:solidFill>
              </a:rPr>
              <a:t>kulture - </a:t>
            </a:r>
            <a:endParaRPr lang="bs-Latn-B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333450" cy="3318936"/>
          </a:xfrm>
        </p:spPr>
        <p:txBody>
          <a:bodyPr>
            <a:normAutofit fontScale="85000" lnSpcReduction="20000"/>
          </a:bodyPr>
          <a:lstStyle/>
          <a:p>
            <a:r>
              <a:rPr lang="bs-Latn-BA" dirty="0"/>
              <a:t>Da li djevojčice i dječake tretiraju drugačije kod kuće/ u školi/ u javnosti? Kako? Je li to dobro ili loše?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mi/ društvo/ škola/ porodica imamo drugačija </a:t>
            </a:r>
            <a:r>
              <a:rPr lang="bs-Latn-BA" dirty="0" err="1"/>
              <a:t>očekivanja</a:t>
            </a:r>
            <a:r>
              <a:rPr lang="bs-Latn-BA" dirty="0"/>
              <a:t> od dječaka i djevojčica? Je li to dobro ili loše? </a:t>
            </a:r>
          </a:p>
          <a:p>
            <a:r>
              <a:rPr lang="bs-Latn-BA" dirty="0" smtClean="0"/>
              <a:t>Kakve </a:t>
            </a:r>
            <a:r>
              <a:rPr lang="bs-Latn-BA" dirty="0"/>
              <a:t>uloge zajednica i kultura nameću ženskim i muškim članovima zajednice?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muške žrtve tretiraju drugačije od ženskih?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počinioce tretiraju drugačije od počiniteljica? </a:t>
            </a:r>
          </a:p>
          <a:p>
            <a:r>
              <a:rPr lang="bs-Latn-BA" dirty="0" smtClean="0"/>
              <a:t>Na </a:t>
            </a:r>
            <a:r>
              <a:rPr lang="bs-Latn-BA" dirty="0"/>
              <a:t>koji način nasilje i korupcija (ekonomska korupcija, korupcija među prijateljima, poslovna korupcija i potencijalna korupcija u pravnom sistemu) utiču na rodno zasnovano nasilje?</a:t>
            </a:r>
          </a:p>
        </p:txBody>
      </p:sp>
    </p:spTree>
    <p:extLst>
      <p:ext uri="{BB962C8B-B14F-4D97-AF65-F5344CB8AC3E}">
        <p14:creationId xmlns:p14="http://schemas.microsoft.com/office/powerpoint/2010/main" val="25623975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2906" y="982133"/>
            <a:ext cx="9453692" cy="1098338"/>
          </a:xfrm>
        </p:spPr>
        <p:txBody>
          <a:bodyPr>
            <a:normAutofit fontScale="90000"/>
          </a:bodyPr>
          <a:lstStyle/>
          <a:p>
            <a:r>
              <a:rPr lang="bs-Latn-BA" sz="3600" b="1" dirty="0">
                <a:solidFill>
                  <a:schemeClr val="tx1"/>
                </a:solidFill>
              </a:rPr>
              <a:t>Strateški cilj 1. </a:t>
            </a:r>
            <a:r>
              <a:rPr lang="bs-Latn-BA" sz="3600" dirty="0" smtClean="0"/>
              <a:t>DISKUSIJE </a:t>
            </a:r>
            <a:r>
              <a:rPr lang="bs-Latn-BA" sz="3600" dirty="0"/>
              <a:t>U MANJIM GRUPAMA</a:t>
            </a:r>
            <a:r>
              <a:rPr lang="bs-Latn-BA" sz="3600" dirty="0" smtClean="0"/>
              <a:t/>
            </a:r>
            <a:br>
              <a:rPr lang="bs-Latn-BA" sz="3600" dirty="0" smtClean="0"/>
            </a:br>
            <a:r>
              <a:rPr lang="bs-Latn-BA" sz="3600" dirty="0" smtClean="0">
                <a:solidFill>
                  <a:srgbClr val="FFC000"/>
                </a:solidFill>
              </a:rPr>
              <a:t>- Odnosi </a:t>
            </a:r>
            <a:r>
              <a:rPr lang="bs-Latn-BA" sz="3600" dirty="0">
                <a:solidFill>
                  <a:srgbClr val="FFC000"/>
                </a:solidFill>
              </a:rPr>
              <a:t>prema medijima i njihova </a:t>
            </a:r>
            <a:r>
              <a:rPr lang="bs-Latn-BA" sz="3600" dirty="0" smtClean="0">
                <a:solidFill>
                  <a:srgbClr val="FFC000"/>
                </a:solidFill>
              </a:rPr>
              <a:t>uloga -</a:t>
            </a:r>
            <a:endParaRPr lang="bs-Latn-B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739" y="2556932"/>
            <a:ext cx="9286612" cy="3466363"/>
          </a:xfrm>
        </p:spPr>
        <p:txBody>
          <a:bodyPr>
            <a:noAutofit/>
          </a:bodyPr>
          <a:lstStyle/>
          <a:p>
            <a:r>
              <a:rPr lang="bs-Latn-BA" sz="1600" dirty="0"/>
              <a:t>Da li u pravosudnoj instituciji postoji politika, koja regulira odnos prema </a:t>
            </a:r>
            <a:r>
              <a:rPr lang="bs-Latn-BA" sz="1600" dirty="0" smtClean="0"/>
              <a:t>medijima?</a:t>
            </a:r>
          </a:p>
          <a:p>
            <a:r>
              <a:rPr lang="bs-Latn-BA" sz="1600" dirty="0" smtClean="0"/>
              <a:t>Na </a:t>
            </a:r>
            <a:r>
              <a:rPr lang="bs-Latn-BA" sz="1600" dirty="0"/>
              <a:t>koji način pravosudna institucija predstavlja javnosti rad na predmetima, koji privlače veliku pažnju javnosti/medija? </a:t>
            </a:r>
          </a:p>
          <a:p>
            <a:r>
              <a:rPr lang="bs-Latn-BA" sz="1600" dirty="0" smtClean="0"/>
              <a:t>Da </a:t>
            </a:r>
            <a:r>
              <a:rPr lang="bs-Latn-BA" sz="1600" dirty="0"/>
              <a:t>li je praksa izdavanja saopćenja za javnost uobičajena u pravosudnoj instituciji, uz zaštitu ličnih podataka učesnika/</a:t>
            </a:r>
            <a:r>
              <a:rPr lang="bs-Latn-BA" sz="1600" dirty="0" err="1"/>
              <a:t>ca</a:t>
            </a:r>
            <a:r>
              <a:rPr lang="bs-Latn-BA" sz="1600" dirty="0"/>
              <a:t> postupka? </a:t>
            </a:r>
          </a:p>
          <a:p>
            <a:r>
              <a:rPr lang="bs-Latn-BA" sz="1600" dirty="0" smtClean="0"/>
              <a:t>Kako </a:t>
            </a:r>
            <a:r>
              <a:rPr lang="bs-Latn-BA" sz="1600" dirty="0"/>
              <a:t>mediji izvještavaju o sudskim predmetima? Da li je jezik koji mediji koriste rodno neutralan? </a:t>
            </a:r>
            <a:endParaRPr lang="bs-Latn-BA" sz="1600" dirty="0" smtClean="0"/>
          </a:p>
          <a:p>
            <a:r>
              <a:rPr lang="bs-Latn-BA" sz="1600" dirty="0" smtClean="0"/>
              <a:t>Šta </a:t>
            </a:r>
            <a:r>
              <a:rPr lang="bs-Latn-BA" sz="1600" dirty="0"/>
              <a:t>pravosudna institucija može učiniti, kako bi osigurala da izvještavanje medija bude tačno i rodno neutralno? </a:t>
            </a:r>
          </a:p>
          <a:p>
            <a:r>
              <a:rPr lang="bs-Latn-BA" sz="1600" dirty="0" smtClean="0"/>
              <a:t>Da </a:t>
            </a:r>
            <a:r>
              <a:rPr lang="bs-Latn-BA" sz="1600" dirty="0"/>
              <a:t>li u pravosudnoj instituciji postoji politika, koja regulira način komuniciranja institucije u društvenim medijima? </a:t>
            </a:r>
          </a:p>
          <a:p>
            <a:r>
              <a:rPr lang="bs-Latn-BA" sz="1600" dirty="0" smtClean="0"/>
              <a:t>Na </a:t>
            </a:r>
            <a:r>
              <a:rPr lang="bs-Latn-BA" sz="1600" dirty="0"/>
              <a:t>koji način je potrebno upoznati javnost o radu pravosudne institucije na unapređenju rodne ravnopravnosti u pravosuđu Bosne i Hercegovine?</a:t>
            </a:r>
          </a:p>
        </p:txBody>
      </p:sp>
    </p:spTree>
    <p:extLst>
      <p:ext uri="{BB962C8B-B14F-4D97-AF65-F5344CB8AC3E}">
        <p14:creationId xmlns:p14="http://schemas.microsoft.com/office/powerpoint/2010/main" val="29743802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bs-Latn-BA" sz="3200" b="1" dirty="0">
                <a:solidFill>
                  <a:schemeClr val="tx1"/>
                </a:solidFill>
              </a:rPr>
              <a:t>Strateški cilj 1. </a:t>
            </a:r>
            <a:r>
              <a:rPr lang="bs-Latn-BA" sz="3200" dirty="0" smtClean="0"/>
              <a:t>DISKUSIJE </a:t>
            </a:r>
            <a:r>
              <a:rPr lang="bs-Latn-BA" sz="3200" dirty="0"/>
              <a:t>U MANJIM GRUPAMA</a:t>
            </a:r>
            <a:br>
              <a:rPr lang="bs-Latn-BA" sz="3200" dirty="0"/>
            </a:br>
            <a:r>
              <a:rPr lang="bs-Latn-BA" sz="3200" dirty="0" smtClean="0">
                <a:solidFill>
                  <a:srgbClr val="FFC000"/>
                </a:solidFill>
              </a:rPr>
              <a:t>Analiza </a:t>
            </a:r>
            <a:r>
              <a:rPr lang="bs-Latn-BA" sz="3200" dirty="0">
                <a:solidFill>
                  <a:srgbClr val="FFC000"/>
                </a:solidFill>
              </a:rPr>
              <a:t>pitanja o rodnoj ravnopravnosti iz perspektive poslodavca/poslodavke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8846889" cy="3508308"/>
          </a:xfrm>
        </p:spPr>
        <p:txBody>
          <a:bodyPr>
            <a:normAutofit fontScale="70000" lnSpcReduction="20000"/>
          </a:bodyPr>
          <a:lstStyle/>
          <a:p>
            <a:r>
              <a:rPr lang="bs-Latn-BA" dirty="0"/>
              <a:t>Da li su profesije u kojima dominiraju žene jednako plaćene kao i profesije u kojima dominiraju </a:t>
            </a:r>
            <a:r>
              <a:rPr lang="bs-Latn-BA" dirty="0" err="1"/>
              <a:t>muškarci</a:t>
            </a:r>
            <a:r>
              <a:rPr lang="bs-Latn-BA" dirty="0"/>
              <a:t>? </a:t>
            </a:r>
          </a:p>
          <a:p>
            <a:r>
              <a:rPr lang="bs-Latn-BA" dirty="0" smtClean="0"/>
              <a:t>Koliko </a:t>
            </a:r>
            <a:r>
              <a:rPr lang="bs-Latn-BA" dirty="0" err="1"/>
              <a:t>muškaraca</a:t>
            </a:r>
            <a:r>
              <a:rPr lang="bs-Latn-BA" dirty="0"/>
              <a:t> i žena zauzima rukovodeće pozicije unutar pravosudne institucije? Ukoliko su to većinom </a:t>
            </a:r>
            <a:r>
              <a:rPr lang="bs-Latn-BA" dirty="0" err="1"/>
              <a:t>muškarci</a:t>
            </a:r>
            <a:r>
              <a:rPr lang="bs-Latn-BA" dirty="0"/>
              <a:t> ili žene, razgovarajte o tome šta se može uraditi kako bi </a:t>
            </a:r>
            <a:r>
              <a:rPr lang="bs-Latn-BA" dirty="0" err="1"/>
              <a:t>muškarci</a:t>
            </a:r>
            <a:r>
              <a:rPr lang="bs-Latn-BA" dirty="0"/>
              <a:t> i žene bili podjednako zastupljeni. </a:t>
            </a:r>
          </a:p>
          <a:p>
            <a:r>
              <a:rPr lang="bs-Latn-BA" dirty="0" smtClean="0"/>
              <a:t>Kako </a:t>
            </a:r>
            <a:r>
              <a:rPr lang="bs-Latn-BA" dirty="0"/>
              <a:t>ohrabriti žene, koje bi potencijalno bile dobre rukovoditeljice, da se prijave na rukovodeće pozicije, te ih </a:t>
            </a:r>
            <a:r>
              <a:rPr lang="bs-Latn-BA" dirty="0" err="1"/>
              <a:t>predložiti</a:t>
            </a:r>
            <a:r>
              <a:rPr lang="bs-Latn-BA" dirty="0"/>
              <a:t> za takvu poziciju?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je obim posla podjednako raspoređen među </a:t>
            </a:r>
            <a:r>
              <a:rPr lang="bs-Latn-BA" dirty="0" err="1"/>
              <a:t>muškarcima</a:t>
            </a:r>
            <a:r>
              <a:rPr lang="bs-Latn-BA" dirty="0"/>
              <a:t> i ženama unutar pravosudne institucije?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pravosudna institucija može ravnopravno osigurati </a:t>
            </a:r>
            <a:r>
              <a:rPr lang="bs-Latn-BA" dirty="0" err="1"/>
              <a:t>muškarcima</a:t>
            </a:r>
            <a:r>
              <a:rPr lang="bs-Latn-BA" dirty="0"/>
              <a:t> i ženama </a:t>
            </a:r>
            <a:r>
              <a:rPr lang="bs-Latn-BA" dirty="0" err="1"/>
              <a:t>mogućnost</a:t>
            </a:r>
            <a:r>
              <a:rPr lang="bs-Latn-BA" dirty="0"/>
              <a:t> brige za svoju djecu?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je moguće uspješno kombinirati roditeljstvo i zaposlenje? Koja su </a:t>
            </a:r>
            <a:r>
              <a:rPr lang="bs-Latn-BA" dirty="0" err="1"/>
              <a:t>poboljšanja</a:t>
            </a:r>
            <a:r>
              <a:rPr lang="bs-Latn-BA" dirty="0"/>
              <a:t> potrebna?</a:t>
            </a:r>
          </a:p>
        </p:txBody>
      </p:sp>
    </p:spTree>
    <p:extLst>
      <p:ext uri="{BB962C8B-B14F-4D97-AF65-F5344CB8AC3E}">
        <p14:creationId xmlns:p14="http://schemas.microsoft.com/office/powerpoint/2010/main" val="13302032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600" dirty="0">
                <a:solidFill>
                  <a:schemeClr val="tx1"/>
                </a:solidFill>
              </a:rPr>
              <a:t>Strateški cilj </a:t>
            </a:r>
            <a:r>
              <a:rPr lang="bs-Latn-BA" sz="3600" dirty="0" smtClean="0">
                <a:solidFill>
                  <a:schemeClr val="tx1"/>
                </a:solidFill>
              </a:rPr>
              <a:t>2. Unapređenje praksi i procedura koja podupiru jednakost </a:t>
            </a:r>
            <a:endParaRPr lang="bs-Latn-B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7110368" cy="3318936"/>
          </a:xfrm>
        </p:spPr>
        <p:txBody>
          <a:bodyPr>
            <a:normAutofit/>
          </a:bodyPr>
          <a:lstStyle/>
          <a:p>
            <a:r>
              <a:rPr lang="bs-Latn-BA" b="1" dirty="0" smtClean="0">
                <a:solidFill>
                  <a:schemeClr val="tx1"/>
                </a:solidFill>
              </a:rPr>
              <a:t>Ankete </a:t>
            </a:r>
            <a:r>
              <a:rPr lang="bs-Latn-BA" b="1" dirty="0">
                <a:solidFill>
                  <a:schemeClr val="tx1"/>
                </a:solidFill>
              </a:rPr>
              <a:t>o rodnoj ravnopravnosti i jednakom pristupu </a:t>
            </a:r>
            <a:r>
              <a:rPr lang="bs-Latn-BA" b="1" dirty="0" smtClean="0">
                <a:solidFill>
                  <a:schemeClr val="tx1"/>
                </a:solidFill>
              </a:rPr>
              <a:t>pravdi</a:t>
            </a:r>
            <a:r>
              <a:rPr lang="bs-Latn-BA" dirty="0" smtClean="0"/>
              <a:t>; interne </a:t>
            </a:r>
            <a:r>
              <a:rPr lang="bs-Latn-BA" dirty="0"/>
              <a:t>i eksterne ankete o navedenim pitanjima neophodno je redovno provoditi, analizirati njihove rezultate, te poduzimati odgovarajuće aktivnosti, kako bi se otklonile eventualno utvrđene nepravilnosti</a:t>
            </a:r>
            <a:endParaRPr lang="bs-Latn-BA" dirty="0" smtClean="0"/>
          </a:p>
          <a:p>
            <a:r>
              <a:rPr lang="pl-PL" b="1" dirty="0" smtClean="0"/>
              <a:t>Rad </a:t>
            </a:r>
            <a:r>
              <a:rPr lang="pl-PL" b="1" dirty="0"/>
              <a:t>na </a:t>
            </a:r>
            <a:r>
              <a:rPr lang="pl-PL" b="1" dirty="0" err="1"/>
              <a:t>kvalitetu</a:t>
            </a:r>
            <a:r>
              <a:rPr lang="pl-PL" b="1" dirty="0"/>
              <a:t> </a:t>
            </a:r>
            <a:r>
              <a:rPr lang="pl-PL" dirty="0"/>
              <a:t>- </a:t>
            </a:r>
            <a:r>
              <a:rPr lang="pl-PL" dirty="0" err="1"/>
              <a:t>kako</a:t>
            </a:r>
            <a:r>
              <a:rPr lang="pl-PL" dirty="0"/>
              <a:t> </a:t>
            </a:r>
            <a:r>
              <a:rPr lang="pl-PL" dirty="0" err="1"/>
              <a:t>bi</a:t>
            </a:r>
            <a:r>
              <a:rPr lang="pl-PL" dirty="0"/>
              <a:t> </a:t>
            </a:r>
            <a:r>
              <a:rPr lang="pl-PL" dirty="0" err="1"/>
              <a:t>se</a:t>
            </a:r>
            <a:r>
              <a:rPr lang="pl-PL" dirty="0"/>
              <a:t> </a:t>
            </a:r>
            <a:r>
              <a:rPr lang="pl-PL" dirty="0" err="1"/>
              <a:t>osigurali</a:t>
            </a:r>
            <a:r>
              <a:rPr lang="pl-PL" dirty="0"/>
              <a:t> </a:t>
            </a:r>
            <a:r>
              <a:rPr lang="pl-PL" dirty="0" err="1"/>
              <a:t>rodno</a:t>
            </a:r>
            <a:r>
              <a:rPr lang="pl-PL" dirty="0"/>
              <a:t> neutralni radni </a:t>
            </a:r>
            <a:r>
              <a:rPr lang="pl-PL" dirty="0" err="1"/>
              <a:t>procesi</a:t>
            </a:r>
            <a:endParaRPr lang="bs-Latn-BA" dirty="0"/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41879790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9292" y="839519"/>
            <a:ext cx="9747305" cy="1501009"/>
          </a:xfrm>
        </p:spPr>
        <p:txBody>
          <a:bodyPr>
            <a:noAutofit/>
          </a:bodyPr>
          <a:lstStyle/>
          <a:p>
            <a:r>
              <a:rPr lang="bs-Latn-BA" sz="2900" dirty="0">
                <a:solidFill>
                  <a:schemeClr val="tx1"/>
                </a:solidFill>
              </a:rPr>
              <a:t>Strateški cilj </a:t>
            </a:r>
            <a:r>
              <a:rPr lang="bs-Latn-BA" sz="2900" dirty="0" smtClean="0">
                <a:solidFill>
                  <a:schemeClr val="tx1"/>
                </a:solidFill>
              </a:rPr>
              <a:t>3. Promocija ravnopravnog pristupa sudu</a:t>
            </a:r>
            <a:br>
              <a:rPr lang="bs-Latn-BA" sz="2900" dirty="0" smtClean="0">
                <a:solidFill>
                  <a:schemeClr val="tx1"/>
                </a:solidFill>
              </a:rPr>
            </a:br>
            <a:r>
              <a:rPr lang="bs-Latn-BA" sz="2900" dirty="0" smtClean="0">
                <a:solidFill>
                  <a:srgbClr val="FFC000"/>
                </a:solidFill>
              </a:rPr>
              <a:t>Analiza državnog zakonodavnog okvira i njegova implementacija (za sutkinje/sudije i pravno osoblje)</a:t>
            </a:r>
            <a:endParaRPr lang="bs-Latn-BA" sz="29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1"/>
            <a:ext cx="9920680" cy="3768367"/>
          </a:xfrm>
        </p:spPr>
        <p:txBody>
          <a:bodyPr>
            <a:normAutofit fontScale="62500" lnSpcReduction="20000"/>
          </a:bodyPr>
          <a:lstStyle/>
          <a:p>
            <a:r>
              <a:rPr lang="bs-Latn-BA" dirty="0"/>
              <a:t>Da li postoje određene zakonske odredbe, koje su izričito diskriminatorne ili nisu „rodno osjetljive“, te ne uzimaju u obzir društveni položaj žena i/ili </a:t>
            </a:r>
            <a:r>
              <a:rPr lang="bs-Latn-BA" dirty="0" err="1"/>
              <a:t>muškaraca</a:t>
            </a:r>
            <a:r>
              <a:rPr lang="bs-Latn-BA" dirty="0"/>
              <a:t>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postoje pravne praznine, u vezi pitanja, koja nerazmjerno utiču na žene?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postoje sporna tumačenja ili prakse u primjeni određenih zakonskih odredbi, koje za posljedicu imaju diskriminaciju žena ili pak sprečavaju jednak pristup pravdi žena?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su rodni stereotipi i predrasude prisutni u procesu donošenja i/ili primjene zakona? Ovo bi se moglo utvrditi analizom sudske prakse u određenim oblastima. </a:t>
            </a:r>
            <a:endParaRPr lang="bs-Latn-BA" dirty="0" smtClean="0"/>
          </a:p>
          <a:p>
            <a:r>
              <a:rPr lang="bs-Latn-BA" dirty="0" smtClean="0"/>
              <a:t> </a:t>
            </a:r>
            <a:r>
              <a:rPr lang="bs-Latn-BA" dirty="0"/>
              <a:t>Da li su uspostavljeni mehanizmi pozivanja na odgovornost i da li isti funkcioniraju? </a:t>
            </a:r>
          </a:p>
          <a:p>
            <a:r>
              <a:rPr lang="bs-Latn-BA" dirty="0" smtClean="0"/>
              <a:t>Koje </a:t>
            </a:r>
            <a:r>
              <a:rPr lang="bs-Latn-BA" dirty="0"/>
              <a:t>se informacije o pravima i pravnim procedurama dijele s javnošću i kako se te informacije prenose javnosti? Da li su dostupne svim kategorijama društva? </a:t>
            </a:r>
          </a:p>
          <a:p>
            <a:r>
              <a:rPr lang="bs-Latn-BA" dirty="0" smtClean="0"/>
              <a:t>Postoji </a:t>
            </a:r>
            <a:r>
              <a:rPr lang="bs-Latn-BA" dirty="0"/>
              <a:t>li funkcionalan sistem pravne pomoći za osobe, koje nemaju ekonomskih sredstava za pravno zastupanje, te plaćanje propisanih taksi i troškova? </a:t>
            </a:r>
          </a:p>
          <a:p>
            <a:r>
              <a:rPr lang="bs-Latn-BA" dirty="0" smtClean="0"/>
              <a:t>Na </a:t>
            </a:r>
            <a:r>
              <a:rPr lang="bs-Latn-BA" dirty="0"/>
              <a:t>koji način pravosudna institucija potiče žrtve rodno zasnovanog nasilja </a:t>
            </a:r>
            <a:r>
              <a:rPr lang="bs-Latn-BA" dirty="0" smtClean="0"/>
              <a:t>da prijave </a:t>
            </a:r>
            <a:r>
              <a:rPr lang="bs-Latn-BA" dirty="0"/>
              <a:t>pretrpljeno nasilje, te na koji način postupa po takvim prijavama? </a:t>
            </a:r>
          </a:p>
        </p:txBody>
      </p:sp>
    </p:spTree>
    <p:extLst>
      <p:ext uri="{BB962C8B-B14F-4D97-AF65-F5344CB8AC3E}">
        <p14:creationId xmlns:p14="http://schemas.microsoft.com/office/powerpoint/2010/main" val="12007529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359" y="2453779"/>
            <a:ext cx="4771240" cy="26718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s-Latn-BA" sz="3200" dirty="0" smtClean="0">
                <a:solidFill>
                  <a:schemeClr val="tx1"/>
                </a:solidFill>
              </a:rPr>
              <a:t>Strateški cilj 3.</a:t>
            </a:r>
            <a:r>
              <a:rPr lang="bs-Latn-BA" sz="3200" dirty="0" smtClean="0">
                <a:solidFill>
                  <a:srgbClr val="FFC000"/>
                </a:solidFill>
              </a:rPr>
              <a:t> Analiza </a:t>
            </a:r>
            <a:r>
              <a:rPr lang="bs-Latn-BA" sz="3200" dirty="0">
                <a:solidFill>
                  <a:srgbClr val="FFC000"/>
                </a:solidFill>
              </a:rPr>
              <a:t>državnog zakonodavnog okvira i njegova implementacija (za sutkinje/sudije i pravno osoblje)</a:t>
            </a:r>
            <a:endParaRPr lang="bs-Latn-B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3514" y="2529131"/>
            <a:ext cx="4467836" cy="3645166"/>
          </a:xfrm>
        </p:spPr>
        <p:txBody>
          <a:bodyPr>
            <a:normAutofit fontScale="62500" lnSpcReduction="20000"/>
          </a:bodyPr>
          <a:lstStyle/>
          <a:p>
            <a:r>
              <a:rPr lang="bs-Latn-BA" dirty="0"/>
              <a:t>Da li je zakonodavni okvir adekvatan za uspješnu prevenciju, otkrivanje, istragu, gonjenje i </a:t>
            </a:r>
            <a:r>
              <a:rPr lang="bs-Latn-BA" dirty="0" err="1"/>
              <a:t>osuđivanje</a:t>
            </a:r>
            <a:r>
              <a:rPr lang="bs-Latn-BA" dirty="0"/>
              <a:t> počinilaca/počiniteljica u predmetima rodno zasnovanog nasilja? </a:t>
            </a:r>
            <a:r>
              <a:rPr lang="bs-Latn-BA" dirty="0" smtClean="0"/>
              <a:t>Da </a:t>
            </a:r>
            <a:r>
              <a:rPr lang="bs-Latn-BA" dirty="0"/>
              <a:t>li pravosudne institucije pravilno primjenjuju važeći zakonodavni okvir ili postoje propusti u njegovoj primjeni?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postoji adekvatan zakonodavni okvir koji osigurava tajnost ličnih podataka žrtava? </a:t>
            </a:r>
          </a:p>
          <a:p>
            <a:r>
              <a:rPr lang="bs-Latn-BA" dirty="0" smtClean="0"/>
              <a:t>Koji </a:t>
            </a:r>
            <a:r>
              <a:rPr lang="bs-Latn-BA" dirty="0"/>
              <a:t>su dokazi neophodni za donošenje osuđujuće presude u predmetima rodno zasnovanog nasilja? Da li je iskaz žrtve dovoljan? Ukoliko nije, koji su to drugi dokazi? </a:t>
            </a:r>
          </a:p>
          <a:p>
            <a:r>
              <a:rPr lang="bs-Latn-BA" dirty="0" smtClean="0"/>
              <a:t>Koju </a:t>
            </a:r>
            <a:r>
              <a:rPr lang="bs-Latn-BA" dirty="0"/>
              <a:t>težinu na sudu nosi izjava svjedoka/svjedokinje, koji/a nije prisustvovao/</a:t>
            </a:r>
            <a:r>
              <a:rPr lang="bs-Latn-BA" dirty="0" err="1"/>
              <a:t>la</a:t>
            </a:r>
            <a:r>
              <a:rPr lang="bs-Latn-BA" dirty="0"/>
              <a:t> vršenju krivičnog djela, ali je razgovarao/</a:t>
            </a:r>
            <a:r>
              <a:rPr lang="bs-Latn-BA" dirty="0" err="1"/>
              <a:t>la</a:t>
            </a:r>
            <a:r>
              <a:rPr lang="bs-Latn-BA" dirty="0"/>
              <a:t> sa žrtvom nakon toga? Da li se takav dokaz prihvata i kako se vrednuje?</a:t>
            </a:r>
          </a:p>
        </p:txBody>
      </p:sp>
    </p:spTree>
    <p:extLst>
      <p:ext uri="{BB962C8B-B14F-4D97-AF65-F5344CB8AC3E}">
        <p14:creationId xmlns:p14="http://schemas.microsoft.com/office/powerpoint/2010/main" val="25646535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5" cy="1182228"/>
          </a:xfrm>
        </p:spPr>
        <p:txBody>
          <a:bodyPr>
            <a:noAutofit/>
          </a:bodyPr>
          <a:lstStyle/>
          <a:p>
            <a:r>
              <a:rPr lang="bs-Latn-BA" sz="2400" dirty="0" smtClean="0"/>
              <a:t>Strateški cilj 4.  Sve osobe koje dođu u kontakt sa sudom smatraju da je rad suda utemeljen na principima rodne ravnopravnosti</a:t>
            </a:r>
            <a:br>
              <a:rPr lang="bs-Latn-BA" sz="2400" dirty="0" smtClean="0"/>
            </a:br>
            <a:r>
              <a:rPr lang="bs-Latn-BA" sz="2400" dirty="0" smtClean="0">
                <a:solidFill>
                  <a:srgbClr val="FFC000"/>
                </a:solidFill>
              </a:rPr>
              <a:t>Analiza </a:t>
            </a:r>
            <a:r>
              <a:rPr lang="bs-Latn-BA" sz="2400" dirty="0">
                <a:solidFill>
                  <a:srgbClr val="FFC000"/>
                </a:solidFill>
              </a:rPr>
              <a:t>postupanja pravosudnih institucija u predmetima rodno zasnovanog nasilja (za sutkinje/sudije i pravno osoblje)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2573" y="2439486"/>
            <a:ext cx="6769916" cy="3114026"/>
          </a:xfrm>
        </p:spPr>
        <p:txBody>
          <a:bodyPr>
            <a:normAutofit/>
          </a:bodyPr>
          <a:lstStyle/>
          <a:p>
            <a:r>
              <a:rPr lang="bs-Latn-BA" sz="2000" dirty="0"/>
              <a:t>Koliko često osobe, koje prijave rodno zasnovano nasilje policiji, </a:t>
            </a:r>
            <a:r>
              <a:rPr lang="bs-Latn-BA" sz="2000" dirty="0" err="1"/>
              <a:t>povlače</a:t>
            </a:r>
            <a:r>
              <a:rPr lang="bs-Latn-BA" sz="2000" dirty="0"/>
              <a:t> informacije date kasnije u postupku (kada je predmet u tužilaštvu ili sudu)? </a:t>
            </a:r>
          </a:p>
          <a:p>
            <a:r>
              <a:rPr lang="bs-Latn-BA" sz="2000" dirty="0" smtClean="0"/>
              <a:t>Da </a:t>
            </a:r>
            <a:r>
              <a:rPr lang="bs-Latn-BA" sz="2000" dirty="0"/>
              <a:t>li je za tužioca/tužiteljicu moguće nastavi postupak, čak i ako žrtva više ne želi da učestvuje u postupku? </a:t>
            </a:r>
          </a:p>
          <a:p>
            <a:r>
              <a:rPr lang="bs-Latn-BA" sz="2000" dirty="0" smtClean="0"/>
              <a:t>Postoje </a:t>
            </a:r>
            <a:r>
              <a:rPr lang="bs-Latn-BA" sz="2000" dirty="0"/>
              <a:t>li </a:t>
            </a:r>
            <a:r>
              <a:rPr lang="bs-Latn-BA" sz="2000" dirty="0" smtClean="0"/>
              <a:t>tužioci/tužiteljice, sudije/sutkinje, advokati/advokatice </a:t>
            </a:r>
            <a:r>
              <a:rPr lang="bs-Latn-BA" sz="2000" dirty="0"/>
              <a:t>koji/e su prošli/e specijalnu edukaciju za rad na predmetima rodno zasnovanog nasilja? </a:t>
            </a:r>
          </a:p>
        </p:txBody>
      </p:sp>
    </p:spTree>
    <p:extLst>
      <p:ext uri="{BB962C8B-B14F-4D97-AF65-F5344CB8AC3E}">
        <p14:creationId xmlns:p14="http://schemas.microsoft.com/office/powerpoint/2010/main" val="12383368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372" y="3018325"/>
            <a:ext cx="2879281" cy="16123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5794" y="982133"/>
            <a:ext cx="9520804" cy="964114"/>
          </a:xfrm>
        </p:spPr>
        <p:txBody>
          <a:bodyPr>
            <a:normAutofit/>
          </a:bodyPr>
          <a:lstStyle/>
          <a:p>
            <a:r>
              <a:rPr lang="bs-Latn-BA" sz="3200" b="1" dirty="0">
                <a:cs typeface="Arial" panose="020B0604020202020204" pitchFamily="34" charset="0"/>
              </a:rPr>
              <a:t>Preporuke za stvaranje rodno neutralne sudnice</a:t>
            </a:r>
            <a:endParaRPr lang="bs-Latn-B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2" y="2456264"/>
            <a:ext cx="7596930" cy="2979802"/>
          </a:xfrm>
        </p:spPr>
        <p:txBody>
          <a:bodyPr>
            <a:noAutofit/>
          </a:bodyPr>
          <a:lstStyle/>
          <a:p>
            <a:pPr algn="just"/>
            <a:r>
              <a:rPr lang="bs-Latn-BA" sz="2000" b="1" dirty="0" smtClean="0">
                <a:cs typeface="Arial" panose="020B0604020202020204" pitchFamily="34" charset="0"/>
              </a:rPr>
              <a:t>Sve </a:t>
            </a:r>
            <a:r>
              <a:rPr lang="bs-Latn-BA" sz="2000" b="1" dirty="0">
                <a:cs typeface="Arial" panose="020B0604020202020204" pitchFamily="34" charset="0"/>
              </a:rPr>
              <a:t>osobe u sudnici </a:t>
            </a:r>
            <a:r>
              <a:rPr lang="bs-Latn-BA" sz="2000" b="1" dirty="0" smtClean="0">
                <a:cs typeface="Arial" panose="020B0604020202020204" pitchFamily="34" charset="0"/>
              </a:rPr>
              <a:t>oslovljavati </a:t>
            </a:r>
            <a:r>
              <a:rPr lang="bs-Latn-BA" sz="2000" b="1" dirty="0">
                <a:cs typeface="Arial" panose="020B0604020202020204" pitchFamily="34" charset="0"/>
              </a:rPr>
              <a:t>prezimenom i/ili odgovarajućim titulama</a:t>
            </a:r>
            <a:r>
              <a:rPr lang="bs-Latn-BA" sz="2000" dirty="0">
                <a:cs typeface="Arial" panose="020B0604020202020204" pitchFamily="34" charset="0"/>
              </a:rPr>
              <a:t>, npr</a:t>
            </a:r>
            <a:r>
              <a:rPr lang="bs-Latn-BA" sz="2000" dirty="0" smtClean="0">
                <a:cs typeface="Arial" panose="020B0604020202020204" pitchFamily="34" charset="0"/>
              </a:rPr>
              <a:t>. braniteljice/branioče</a:t>
            </a:r>
            <a:r>
              <a:rPr lang="bs-Latn-BA" sz="2000" dirty="0">
                <a:cs typeface="Arial" panose="020B0604020202020204" pitchFamily="34" charset="0"/>
              </a:rPr>
              <a:t>, </a:t>
            </a:r>
            <a:r>
              <a:rPr lang="bs-Latn-BA" sz="2000" dirty="0" smtClean="0">
                <a:cs typeface="Arial" panose="020B0604020202020204" pitchFamily="34" charset="0"/>
              </a:rPr>
              <a:t>gospođo/gospodine ____ (prezime), svjedok/svjedokinja;</a:t>
            </a:r>
          </a:p>
          <a:p>
            <a:pPr algn="just"/>
            <a:r>
              <a:rPr lang="bs-Latn-BA" sz="2000" b="1" dirty="0">
                <a:cs typeface="Arial" panose="020B0604020202020204" pitchFamily="34" charset="0"/>
              </a:rPr>
              <a:t>I</a:t>
            </a:r>
            <a:r>
              <a:rPr lang="bs-Latn-BA" sz="2000" b="1" dirty="0" smtClean="0">
                <a:cs typeface="Arial" panose="020B0604020202020204" pitchFamily="34" charset="0"/>
              </a:rPr>
              <a:t>zbjegavati </a:t>
            </a:r>
            <a:r>
              <a:rPr lang="bs-Latn-BA" sz="2000" b="1" dirty="0">
                <a:cs typeface="Arial" panose="020B0604020202020204" pitchFamily="34" charset="0"/>
              </a:rPr>
              <a:t>oslovljavanje imenom, nadimkom i imenima od </a:t>
            </a:r>
            <a:r>
              <a:rPr lang="bs-Latn-BA" sz="2000" b="1" dirty="0" smtClean="0">
                <a:cs typeface="Arial" panose="020B0604020202020204" pitchFamily="34" charset="0"/>
              </a:rPr>
              <a:t>milja;</a:t>
            </a:r>
          </a:p>
          <a:p>
            <a:pPr algn="just"/>
            <a:r>
              <a:rPr lang="bs-Latn-BA" sz="2000" b="1" dirty="0" smtClean="0">
                <a:cs typeface="Arial" panose="020B0604020202020204" pitchFamily="34" charset="0"/>
              </a:rPr>
              <a:t>Mješovite </a:t>
            </a:r>
            <a:r>
              <a:rPr lang="bs-Latn-BA" sz="2000" b="1" dirty="0">
                <a:cs typeface="Arial" panose="020B0604020202020204" pitchFamily="34" charset="0"/>
              </a:rPr>
              <a:t>grupe žena i </a:t>
            </a:r>
            <a:r>
              <a:rPr lang="bs-Latn-BA" sz="2000" b="1" dirty="0" err="1">
                <a:cs typeface="Arial" panose="020B0604020202020204" pitchFamily="34" charset="0"/>
              </a:rPr>
              <a:t>muškaraca</a:t>
            </a:r>
            <a:r>
              <a:rPr lang="bs-Latn-BA" sz="2000" b="1" dirty="0">
                <a:cs typeface="Arial" panose="020B0604020202020204" pitchFamily="34" charset="0"/>
              </a:rPr>
              <a:t> </a:t>
            </a:r>
            <a:r>
              <a:rPr lang="bs-Latn-BA" sz="2000" b="1" dirty="0" smtClean="0">
                <a:cs typeface="Arial" panose="020B0604020202020204" pitchFamily="34" charset="0"/>
              </a:rPr>
              <a:t>oslovljavati </a:t>
            </a:r>
            <a:r>
              <a:rPr lang="bs-Latn-BA" sz="2000" b="1" dirty="0">
                <a:cs typeface="Arial" panose="020B0604020202020204" pitchFamily="34" charset="0"/>
              </a:rPr>
              <a:t>rodno </a:t>
            </a:r>
            <a:r>
              <a:rPr lang="bs-Latn-BA" sz="2000" b="1" dirty="0" err="1">
                <a:cs typeface="Arial" panose="020B0604020202020204" pitchFamily="34" charset="0"/>
              </a:rPr>
              <a:t>inkluzivnim</a:t>
            </a:r>
            <a:r>
              <a:rPr lang="bs-Latn-BA" sz="2000" b="1" dirty="0">
                <a:cs typeface="Arial" panose="020B0604020202020204" pitchFamily="34" charset="0"/>
              </a:rPr>
              <a:t> pojmovima,</a:t>
            </a:r>
            <a:r>
              <a:rPr lang="bs-Latn-BA" sz="2000" dirty="0">
                <a:cs typeface="Arial" panose="020B0604020202020204" pitchFamily="34" charset="0"/>
              </a:rPr>
              <a:t> npr. kolege i kolegice, </a:t>
            </a:r>
            <a:r>
              <a:rPr lang="bs-Latn-BA" sz="2000" dirty="0" smtClean="0">
                <a:cs typeface="Arial" panose="020B0604020202020204" pitchFamily="34" charset="0"/>
              </a:rPr>
              <a:t>advokati </a:t>
            </a:r>
            <a:r>
              <a:rPr lang="bs-Latn-BA" sz="2000" dirty="0">
                <a:cs typeface="Arial" panose="020B0604020202020204" pitchFamily="34" charset="0"/>
              </a:rPr>
              <a:t>i </a:t>
            </a:r>
            <a:r>
              <a:rPr lang="bs-Latn-BA" sz="2000" dirty="0" smtClean="0">
                <a:cs typeface="Arial" panose="020B0604020202020204" pitchFamily="34" charset="0"/>
              </a:rPr>
              <a:t>advokatice, </a:t>
            </a:r>
            <a:r>
              <a:rPr lang="bs-Latn-BA" sz="2000" dirty="0">
                <a:cs typeface="Arial" panose="020B0604020202020204" pitchFamily="34" charset="0"/>
              </a:rPr>
              <a:t>dame i gospodo, pripadnici i pripadnice pravosudne </a:t>
            </a:r>
            <a:r>
              <a:rPr lang="bs-Latn-BA" sz="2000" dirty="0" smtClean="0">
                <a:cs typeface="Arial" panose="020B0604020202020204" pitchFamily="34" charset="0"/>
              </a:rPr>
              <a:t>zajednice.</a:t>
            </a:r>
          </a:p>
          <a:p>
            <a:pPr algn="just"/>
            <a:r>
              <a:rPr lang="bs-Latn-BA" sz="2000" b="1" dirty="0" smtClean="0">
                <a:cs typeface="Arial" panose="020B0604020202020204" pitchFamily="34" charset="0"/>
              </a:rPr>
              <a:t>Izbjegavati </a:t>
            </a:r>
            <a:r>
              <a:rPr lang="bs-Latn-BA" sz="2000" b="1" dirty="0">
                <a:cs typeface="Arial" panose="020B0604020202020204" pitchFamily="34" charset="0"/>
              </a:rPr>
              <a:t>rječnik kojim se stvara isključivo muška ili ženska atmosfera</a:t>
            </a:r>
            <a:r>
              <a:rPr lang="bs-Latn-BA" sz="2000" dirty="0">
                <a:cs typeface="Arial" panose="020B0604020202020204" pitchFamily="34" charset="0"/>
              </a:rPr>
              <a:t>, kako bi svi bili </a:t>
            </a:r>
            <a:r>
              <a:rPr lang="bs-Latn-BA" sz="2000" dirty="0" smtClean="0">
                <a:cs typeface="Arial" panose="020B0604020202020204" pitchFamily="34" charset="0"/>
              </a:rPr>
              <a:t>ravnopravno uključeni </a:t>
            </a:r>
            <a:r>
              <a:rPr lang="bs-Latn-BA" sz="2000" dirty="0">
                <a:cs typeface="Arial" panose="020B0604020202020204" pitchFamily="34" charset="0"/>
              </a:rPr>
              <a:t>u pravosudni sistem.</a:t>
            </a:r>
          </a:p>
          <a:p>
            <a:endParaRPr lang="bs-Latn-BA" sz="2000" dirty="0"/>
          </a:p>
        </p:txBody>
      </p:sp>
    </p:spTree>
    <p:extLst>
      <p:ext uri="{BB962C8B-B14F-4D97-AF65-F5344CB8AC3E}">
        <p14:creationId xmlns:p14="http://schemas.microsoft.com/office/powerpoint/2010/main" val="25564076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402" y="671119"/>
            <a:ext cx="9831195" cy="1719742"/>
          </a:xfrm>
        </p:spPr>
        <p:txBody>
          <a:bodyPr>
            <a:normAutofit fontScale="90000"/>
          </a:bodyPr>
          <a:lstStyle/>
          <a:p>
            <a:r>
              <a:rPr lang="bs-Latn-BA" dirty="0" smtClean="0">
                <a:solidFill>
                  <a:srgbClr val="0070C0"/>
                </a:solidFill>
              </a:rPr>
              <a:t>“</a:t>
            </a:r>
            <a:r>
              <a:rPr lang="bs-Latn-BA" dirty="0">
                <a:solidFill>
                  <a:srgbClr val="0070C0"/>
                </a:solidFill>
              </a:rPr>
              <a:t>Rodna</a:t>
            </a:r>
            <a:r>
              <a:rPr lang="bs-Latn-BA" dirty="0"/>
              <a:t> </a:t>
            </a:r>
            <a:r>
              <a:rPr lang="bs-Latn-BA" dirty="0">
                <a:solidFill>
                  <a:srgbClr val="C00000"/>
                </a:solidFill>
              </a:rPr>
              <a:t>šetnja”</a:t>
            </a:r>
            <a:r>
              <a:rPr lang="bs-Latn-BA" dirty="0"/>
              <a:t> </a:t>
            </a:r>
            <a:r>
              <a:rPr lang="bs-Latn-BA" dirty="0" smtClean="0"/>
              <a:t>stopama korisnika/</a:t>
            </a:r>
            <a:r>
              <a:rPr lang="bs-Latn-BA" dirty="0" err="1" smtClean="0"/>
              <a:t>ica</a:t>
            </a:r>
            <a:r>
              <a:rPr lang="bs-Latn-BA" dirty="0" smtClean="0"/>
              <a:t> pravosuđa </a:t>
            </a:r>
            <a:br>
              <a:rPr lang="bs-Latn-BA" dirty="0" smtClean="0"/>
            </a:br>
            <a:r>
              <a:rPr lang="bs-Latn-BA" dirty="0" smtClean="0"/>
              <a:t>  </a:t>
            </a:r>
            <a:br>
              <a:rPr lang="bs-Latn-BA" dirty="0" smtClean="0"/>
            </a:br>
            <a:r>
              <a:rPr lang="bs-Latn-BA" dirty="0" smtClean="0"/>
              <a:t>     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90862"/>
          </a:xfrm>
        </p:spPr>
        <p:txBody>
          <a:bodyPr>
            <a:normAutofit fontScale="70000" lnSpcReduction="20000"/>
          </a:bodyPr>
          <a:lstStyle/>
          <a:p>
            <a:r>
              <a:rPr lang="bs-Latn-BA" dirty="0"/>
              <a:t>Koliko je </a:t>
            </a:r>
            <a:r>
              <a:rPr lang="bs-Latn-BA" dirty="0" err="1"/>
              <a:t>inkluzivno</a:t>
            </a:r>
            <a:r>
              <a:rPr lang="bs-Latn-BA" dirty="0"/>
              <a:t> i sigurno fizičko </a:t>
            </a:r>
            <a:r>
              <a:rPr lang="bs-Latn-BA" dirty="0" err="1"/>
              <a:t>okruženje</a:t>
            </a:r>
            <a:r>
              <a:rPr lang="bs-Latn-BA" dirty="0"/>
              <a:t> pravosudne </a:t>
            </a:r>
            <a:r>
              <a:rPr lang="bs-Latn-BA" dirty="0" smtClean="0"/>
              <a:t>institucije?</a:t>
            </a:r>
            <a:endParaRPr lang="bs-Latn-BA" dirty="0"/>
          </a:p>
          <a:p>
            <a:r>
              <a:rPr lang="bs-Latn-BA" dirty="0"/>
              <a:t>Na koje načine korisnici/korisnice pravosuđa dolaze do pravosudne institucije?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je neposredno </a:t>
            </a:r>
            <a:r>
              <a:rPr lang="bs-Latn-BA" dirty="0" err="1"/>
              <a:t>okruženje</a:t>
            </a:r>
            <a:r>
              <a:rPr lang="bs-Latn-BA" dirty="0"/>
              <a:t> pravosudne institucije sigurno? Ukoliko nije, da li je moguće pokrenuti proces adaptacije </a:t>
            </a:r>
            <a:r>
              <a:rPr lang="bs-Latn-BA" dirty="0" err="1"/>
              <a:t>okruženja</a:t>
            </a:r>
            <a:r>
              <a:rPr lang="bs-Latn-BA" dirty="0"/>
              <a:t>, te u isti uključiti općinske i/ili druge nadležne organe, te na taj način osigurati sigurno </a:t>
            </a:r>
            <a:r>
              <a:rPr lang="bs-Latn-BA" dirty="0" err="1"/>
              <a:t>okruženje</a:t>
            </a:r>
            <a:r>
              <a:rPr lang="bs-Latn-BA" dirty="0"/>
              <a:t> za korisnike pravosuđa</a:t>
            </a:r>
            <a:r>
              <a:rPr lang="bs-Latn-BA" dirty="0" smtClean="0"/>
              <a:t>?</a:t>
            </a:r>
          </a:p>
          <a:p>
            <a:r>
              <a:rPr lang="bs-Latn-BA" dirty="0" smtClean="0"/>
              <a:t> </a:t>
            </a:r>
            <a:r>
              <a:rPr lang="bs-Latn-BA" dirty="0"/>
              <a:t>Da li u pravosudnoj instituciji postoji posebna prostorija, u koju je moguće smjestiti žrtve/ svjedoke/svjedokinje? </a:t>
            </a:r>
            <a:r>
              <a:rPr lang="bs-Latn-BA" dirty="0" smtClean="0"/>
              <a:t>Da </a:t>
            </a:r>
            <a:r>
              <a:rPr lang="bs-Latn-BA" dirty="0"/>
              <a:t>li je u pravosudnoj instituciji osigurana podrška svjedocima/svjedokinjama? </a:t>
            </a:r>
          </a:p>
          <a:p>
            <a:r>
              <a:rPr lang="bs-Latn-BA" dirty="0" smtClean="0"/>
              <a:t>Da </a:t>
            </a:r>
            <a:r>
              <a:rPr lang="bs-Latn-BA" dirty="0"/>
              <a:t>li su u pravosudnoj instituciji prisutni zaštitari/</a:t>
            </a:r>
            <a:r>
              <a:rPr lang="bs-Latn-BA" dirty="0" err="1"/>
              <a:t>zaštitarke</a:t>
            </a:r>
            <a:r>
              <a:rPr lang="bs-Latn-BA" dirty="0"/>
              <a:t>? </a:t>
            </a:r>
            <a:endParaRPr lang="bs-Latn-BA" dirty="0" smtClean="0"/>
          </a:p>
          <a:p>
            <a:r>
              <a:rPr lang="bs-Latn-BA" dirty="0" smtClean="0"/>
              <a:t>Da </a:t>
            </a:r>
            <a:r>
              <a:rPr lang="bs-Latn-BA" dirty="0"/>
              <a:t>li je pristup pravosudnoj instituciji moguć za osobe koje dolaze s djecom? </a:t>
            </a:r>
          </a:p>
          <a:p>
            <a:r>
              <a:rPr lang="bs-Latn-BA" b="1" dirty="0" smtClean="0"/>
              <a:t>Razgovarajte </a:t>
            </a:r>
            <a:r>
              <a:rPr lang="bs-Latn-BA" b="1" dirty="0"/>
              <a:t>o tome na koji način objekat pravosudne institucije i njegovo </a:t>
            </a:r>
            <a:r>
              <a:rPr lang="bs-Latn-BA" b="1" dirty="0" err="1"/>
              <a:t>okruženje</a:t>
            </a:r>
            <a:r>
              <a:rPr lang="bs-Latn-BA" b="1" dirty="0"/>
              <a:t> utiču na pristup korisnika/</a:t>
            </a:r>
            <a:r>
              <a:rPr lang="bs-Latn-BA" b="1" dirty="0" err="1"/>
              <a:t>ca</a:t>
            </a:r>
            <a:r>
              <a:rPr lang="bs-Latn-BA" b="1" dirty="0"/>
              <a:t> </a:t>
            </a:r>
            <a:r>
              <a:rPr lang="bs-Latn-BA" b="1" dirty="0" smtClean="0"/>
              <a:t>pravosuđu.</a:t>
            </a:r>
            <a:endParaRPr lang="bs-Latn-BA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30" y="1218251"/>
            <a:ext cx="2543960" cy="117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473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s-Latn-BA" sz="3600" b="1" dirty="0">
                <a:cs typeface="Arial" panose="020B0604020202020204" pitchFamily="34" charset="0"/>
              </a:rPr>
              <a:t>Preporuke za stvaranje rodno neutralne sudnice</a:t>
            </a:r>
            <a:endParaRPr lang="bs-Latn-B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8595219" cy="343280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bs-Latn-BA" b="1" dirty="0">
                <a:cs typeface="Arial" panose="020B0604020202020204" pitchFamily="34" charset="0"/>
              </a:rPr>
              <a:t>Protokol u sudnici i na sudu nalaže najviši stepen profesionalizma i </a:t>
            </a:r>
            <a:r>
              <a:rPr lang="bs-Latn-BA" b="1" dirty="0" smtClean="0">
                <a:cs typeface="Arial" panose="020B0604020202020204" pitchFamily="34" charset="0"/>
              </a:rPr>
              <a:t>pristojnosti!</a:t>
            </a:r>
            <a:endParaRPr lang="bs-Latn-BA" b="1" dirty="0">
              <a:cs typeface="Arial" panose="020B0604020202020204" pitchFamily="34" charset="0"/>
            </a:endParaRPr>
          </a:p>
          <a:p>
            <a:pPr algn="just"/>
            <a:r>
              <a:rPr lang="bs-Latn-BA" b="1" dirty="0" smtClean="0">
                <a:cs typeface="Arial" panose="020B0604020202020204" pitchFamily="34" charset="0"/>
              </a:rPr>
              <a:t>U </a:t>
            </a:r>
            <a:r>
              <a:rPr lang="bs-Latn-BA" b="1" dirty="0">
                <a:cs typeface="Arial" panose="020B0604020202020204" pitchFamily="34" charset="0"/>
              </a:rPr>
              <a:t>čitavoj sudskoj korespondenciji </a:t>
            </a:r>
            <a:r>
              <a:rPr lang="bs-Latn-BA" b="1" dirty="0" smtClean="0">
                <a:cs typeface="Arial" panose="020B0604020202020204" pitchFamily="34" charset="0"/>
              </a:rPr>
              <a:t>ne koristiti </a:t>
            </a:r>
            <a:r>
              <a:rPr lang="bs-Latn-BA" b="1" dirty="0">
                <a:cs typeface="Arial" panose="020B0604020202020204" pitchFamily="34" charset="0"/>
              </a:rPr>
              <a:t>rodno neutralan jezik, </a:t>
            </a:r>
            <a:r>
              <a:rPr lang="bs-Latn-BA" dirty="0">
                <a:cs typeface="Arial" panose="020B0604020202020204" pitchFamily="34" charset="0"/>
              </a:rPr>
              <a:t>npr. izjave svjedoka </a:t>
            </a:r>
            <a:r>
              <a:rPr lang="bs-Latn-BA" dirty="0" smtClean="0">
                <a:cs typeface="Arial" panose="020B0604020202020204" pitchFamily="34" charset="0"/>
              </a:rPr>
              <a:t> prilagoditi </a:t>
            </a:r>
            <a:r>
              <a:rPr lang="bs-Latn-BA" dirty="0">
                <a:cs typeface="Arial" panose="020B0604020202020204" pitchFamily="34" charset="0"/>
              </a:rPr>
              <a:t>spolu </a:t>
            </a:r>
            <a:r>
              <a:rPr lang="bs-Latn-BA" dirty="0" smtClean="0">
                <a:cs typeface="Arial" panose="020B0604020202020204" pitchFamily="34" charset="0"/>
              </a:rPr>
              <a:t>svjedoka/svjedokinje;</a:t>
            </a:r>
          </a:p>
          <a:p>
            <a:pPr algn="just"/>
            <a:r>
              <a:rPr lang="bs-Latn-BA" b="1" dirty="0" smtClean="0">
                <a:cs typeface="Arial" panose="020B0604020202020204" pitchFamily="34" charset="0"/>
              </a:rPr>
              <a:t>Izbjegavati </a:t>
            </a:r>
            <a:r>
              <a:rPr lang="bs-Latn-BA" b="1" dirty="0">
                <a:cs typeface="Arial" panose="020B0604020202020204" pitchFamily="34" charset="0"/>
              </a:rPr>
              <a:t>nazive od milja i deminutive tokom interakcije u zgradi suda</a:t>
            </a:r>
            <a:r>
              <a:rPr lang="bs-Latn-BA" dirty="0">
                <a:cs typeface="Arial" panose="020B0604020202020204" pitchFamily="34" charset="0"/>
              </a:rPr>
              <a:t>, npr. </a:t>
            </a:r>
            <a:r>
              <a:rPr lang="bs-Latn-BA" dirty="0" smtClean="0">
                <a:cs typeface="Arial" panose="020B0604020202020204" pitchFamily="34" charset="0"/>
              </a:rPr>
              <a:t>„dušo</a:t>
            </a:r>
            <a:r>
              <a:rPr lang="bs-Latn-BA" dirty="0">
                <a:cs typeface="Arial" panose="020B0604020202020204" pitchFamily="34" charset="0"/>
              </a:rPr>
              <a:t>, </a:t>
            </a:r>
            <a:r>
              <a:rPr lang="bs-Latn-BA" dirty="0" err="1">
                <a:cs typeface="Arial" panose="020B0604020202020204" pitchFamily="34" charset="0"/>
              </a:rPr>
              <a:t>slatkice</a:t>
            </a:r>
            <a:r>
              <a:rPr lang="bs-Latn-BA" dirty="0">
                <a:cs typeface="Arial" panose="020B0604020202020204" pitchFamily="34" charset="0"/>
              </a:rPr>
              <a:t>, draga, lutko, mače, mala damo, lijepa djevojko, mlada damo, </a:t>
            </a:r>
            <a:r>
              <a:rPr lang="bs-Latn-BA" dirty="0" err="1">
                <a:cs typeface="Arial" panose="020B0604020202020204" pitchFamily="34" charset="0"/>
              </a:rPr>
              <a:t>dječaće</a:t>
            </a:r>
            <a:r>
              <a:rPr lang="bs-Latn-BA" dirty="0">
                <a:cs typeface="Arial" panose="020B0604020202020204" pitchFamily="34" charset="0"/>
              </a:rPr>
              <a:t>, sine, </a:t>
            </a:r>
            <a:r>
              <a:rPr lang="bs-Latn-BA" dirty="0" smtClean="0">
                <a:cs typeface="Arial" panose="020B0604020202020204" pitchFamily="34" charset="0"/>
              </a:rPr>
              <a:t>mladiću“. Ovi </a:t>
            </a:r>
            <a:r>
              <a:rPr lang="bs-Latn-BA" dirty="0">
                <a:cs typeface="Arial" panose="020B0604020202020204" pitchFamily="34" charset="0"/>
              </a:rPr>
              <a:t>pojmovi mogu biti omalovažavajući ili uvredljivi – čak i ako govornik nema takvu </a:t>
            </a:r>
            <a:r>
              <a:rPr lang="bs-Latn-BA" dirty="0" smtClean="0">
                <a:cs typeface="Arial" panose="020B0604020202020204" pitchFamily="34" charset="0"/>
              </a:rPr>
              <a:t>namjeru; </a:t>
            </a:r>
          </a:p>
          <a:p>
            <a:pPr algn="just"/>
            <a:r>
              <a:rPr lang="bs-Latn-BA" b="1" dirty="0" smtClean="0">
                <a:cs typeface="Arial" panose="020B0604020202020204" pitchFamily="34" charset="0"/>
              </a:rPr>
              <a:t>Izbjegavati </a:t>
            </a:r>
            <a:r>
              <a:rPr lang="bs-Latn-BA" b="1" dirty="0">
                <a:cs typeface="Arial" panose="020B0604020202020204" pitchFamily="34" charset="0"/>
              </a:rPr>
              <a:t>komentare na ili </a:t>
            </a:r>
            <a:r>
              <a:rPr lang="bs-Latn-BA" b="1" dirty="0" smtClean="0">
                <a:cs typeface="Arial" panose="020B0604020202020204" pitchFamily="34" charset="0"/>
              </a:rPr>
              <a:t>spominjati fizički izgled</a:t>
            </a:r>
            <a:r>
              <a:rPr lang="bs-Latn-BA" dirty="0" smtClean="0">
                <a:cs typeface="Arial" panose="020B0604020202020204" pitchFamily="34" charset="0"/>
              </a:rPr>
              <a:t>, </a:t>
            </a:r>
            <a:r>
              <a:rPr lang="bs-Latn-BA" dirty="0">
                <a:cs typeface="Arial" panose="020B0604020202020204" pitchFamily="34" charset="0"/>
              </a:rPr>
              <a:t>npr. dijelova tijela, trudnoće, odjeće ili stila, kose ili </a:t>
            </a:r>
            <a:r>
              <a:rPr lang="bs-Latn-BA" dirty="0" smtClean="0">
                <a:cs typeface="Arial" panose="020B0604020202020204" pitchFamily="34" charset="0"/>
              </a:rPr>
              <a:t>šminke. Komentari </a:t>
            </a:r>
            <a:r>
              <a:rPr lang="bs-Latn-BA" dirty="0">
                <a:cs typeface="Arial" panose="020B0604020202020204" pitchFamily="34" charset="0"/>
              </a:rPr>
              <a:t>na fizički izgled mogu skrenuti pažnju na rod osobe – umjesto na osobu kao stručnog </a:t>
            </a:r>
            <a:r>
              <a:rPr lang="bs-Latn-BA" dirty="0" smtClean="0">
                <a:cs typeface="Arial" panose="020B0604020202020204" pitchFamily="34" charset="0"/>
              </a:rPr>
              <a:t>profesionalca. Npr</a:t>
            </a:r>
            <a:r>
              <a:rPr lang="bs-Latn-BA" dirty="0">
                <a:cs typeface="Arial" panose="020B0604020202020204" pitchFamily="34" charset="0"/>
              </a:rPr>
              <a:t>. skretanje pažnje na činjenicu da je neka </a:t>
            </a:r>
            <a:r>
              <a:rPr lang="bs-Latn-BA" dirty="0" smtClean="0">
                <a:cs typeface="Arial" panose="020B0604020202020204" pitchFamily="34" charset="0"/>
              </a:rPr>
              <a:t>službenica/sutkinja/tužiteljica/advokatica </a:t>
            </a:r>
            <a:r>
              <a:rPr lang="bs-Latn-BA" dirty="0">
                <a:cs typeface="Arial" panose="020B0604020202020204" pitchFamily="34" charset="0"/>
              </a:rPr>
              <a:t>trudna dok ona obavlja svoj posao može podrivati predodžbu drugih ljudi o </a:t>
            </a:r>
            <a:r>
              <a:rPr lang="bs-Latn-BA" dirty="0" smtClean="0">
                <a:cs typeface="Arial" panose="020B0604020202020204" pitchFamily="34" charset="0"/>
              </a:rPr>
              <a:t>njoj u sudnici.</a:t>
            </a:r>
            <a:endParaRPr lang="bs-Latn-BA" dirty="0">
              <a:cs typeface="Arial" panose="020B0604020202020204" pitchFamily="34" charset="0"/>
            </a:endParaRP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22420011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385</TotalTime>
  <Words>4249</Words>
  <Application>Microsoft Office PowerPoint</Application>
  <PresentationFormat>Widescreen</PresentationFormat>
  <Paragraphs>191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Aptos</vt:lpstr>
      <vt:lpstr>Aptos Display</vt:lpstr>
      <vt:lpstr>Arial</vt:lpstr>
      <vt:lpstr>Garamond</vt:lpstr>
      <vt:lpstr>Organic</vt:lpstr>
      <vt:lpstr>   Rodna ravnopravnost </vt:lpstr>
      <vt:lpstr>Zašto je donesena Strategija za unapređenje rodne ravnopravnosti u pravosuđu Bosne i Hercegovine?</vt:lpstr>
      <vt:lpstr>Zašto je donesena Strategija za unapređenje rodne ravnopravnosti u pravosuđu Bosne i Hercegovine?</vt:lpstr>
      <vt:lpstr>Rodna ravnopravnost ?</vt:lpstr>
      <vt:lpstr>Pravni osnov</vt:lpstr>
      <vt:lpstr>Strateški ciljevi za unapređenje rodne ravnopravnosti u pravosuđu Bosne i Hercegovine</vt:lpstr>
      <vt:lpstr>Strateški ciljevi za unapređenje rodne ravnopravnosti u pravosuđu Bosne i Hercegovine</vt:lpstr>
      <vt:lpstr>Uloga VSTV BiH</vt:lpstr>
      <vt:lpstr>Uloga pravosudnih institucija</vt:lpstr>
      <vt:lpstr>Metoda za implementaciju Strategije – Gender mainstreaming</vt:lpstr>
      <vt:lpstr>Metoda za implementaciju Strategije – Gender mainstreaming</vt:lpstr>
      <vt:lpstr>Metoda za implementaciju Strategije – Gender mainstreaming</vt:lpstr>
      <vt:lpstr> TROGODIŠNJI AKCIONI PLAN ZA IMPLEMENTACIJU STRATEGIJE ZA UNAPREDENJE RODNE RAVNOPRAVNOSTI U PRAVOSUĐU BiH  za period: 01.01.2025. - 31.12.2027. godine,  Kantonalni sud u Sarajevu </vt:lpstr>
      <vt:lpstr>PowerPoint Presentation</vt:lpstr>
      <vt:lpstr>STRATESKI CILJEVI I PLANIRANE AKTIVNOSTI NA KANTONALNOM SUDU U SARAJEVU</vt:lpstr>
      <vt:lpstr>STRATESKI CILJEVI I PLANIRANE AKTIVNOSTI NA KANTONALNOM SUDU U SARAJEVU</vt:lpstr>
      <vt:lpstr>STRATESKI CILJEVI I PLANIRANE AKTIVNOSTI NA KANTONALNOM SUDU U SARAJEVU</vt:lpstr>
      <vt:lpstr>STRATESKI CILJEVI I PLANIRANE AKTIVNOSTI NA KANTONALNOM SUDU U SARAJEVU</vt:lpstr>
      <vt:lpstr>Rodna ravnopravnost – osnovni pojmovi</vt:lpstr>
      <vt:lpstr>Rodna ravnopravnost – osnovni pojmovi</vt:lpstr>
      <vt:lpstr>Rodna ravnopravnost – osnovni pojmovi</vt:lpstr>
      <vt:lpstr>Rodna ravnopravnost – osnovni pojmovi</vt:lpstr>
      <vt:lpstr>Rodna ravnopravnost – osnovni pojmovi </vt:lpstr>
      <vt:lpstr>Rodna ravnopravnost – osnovni pojmovi</vt:lpstr>
      <vt:lpstr>Rodna ravnopravnost – osnovni pojmovi</vt:lpstr>
      <vt:lpstr>PITANJA ZA DISKUSIJU U MANJIM GRUPAMA </vt:lpstr>
      <vt:lpstr>Strateški cilj 1. DISKUSIJE U MANJIM GRUPAMA -OPŠTA PITANJA -</vt:lpstr>
      <vt:lpstr>Strateški cilj 1. DISKUSIJE U MANJIM GRUPAMA - Analiza sigurnosti i zaštite -</vt:lpstr>
      <vt:lpstr>Strateški cilj 1. DISKUSIJE U MANJIM GRUPAMA - Analiza sigurnosti i zaštite -</vt:lpstr>
      <vt:lpstr>Strateški cilj 1. DISKUSIJE U MANJIM GRUPAMA - Uloga zajednice i kulture - </vt:lpstr>
      <vt:lpstr>Strateški cilj 1. DISKUSIJE U MANJIM GRUPAMA - Odnosi prema medijima i njihova uloga -</vt:lpstr>
      <vt:lpstr>Strateški cilj 1. DISKUSIJE U MANJIM GRUPAMA Analiza pitanja o rodnoj ravnopravnosti iz perspektive poslodavca/poslodavke</vt:lpstr>
      <vt:lpstr>Strateški cilj 2. Unapređenje praksi i procedura koja podupiru jednakost </vt:lpstr>
      <vt:lpstr>Strateški cilj 3. Promocija ravnopravnog pristupa sudu Analiza državnog zakonodavnog okvira i njegova implementacija (za sutkinje/sudije i pravno osoblje)</vt:lpstr>
      <vt:lpstr>Strateški cilj 3. Analiza državnog zakonodavnog okvira i njegova implementacija (za sutkinje/sudije i pravno osoblje)</vt:lpstr>
      <vt:lpstr>Strateški cilj 4.  Sve osobe koje dođu u kontakt sa sudom smatraju da je rad suda utemeljen na principima rodne ravnopravnosti Analiza postupanja pravosudnih institucija u predmetima rodno zasnovanog nasilja (za sutkinje/sudije i pravno osoblje)</vt:lpstr>
      <vt:lpstr>Preporuke za stvaranje rodno neutralne sudnice</vt:lpstr>
      <vt:lpstr>“Rodna šetnja” stopama korisnika/ica pravosuđa          </vt:lpstr>
      <vt:lpstr>Preporuke za stvaranje rodno neutralne sudnice</vt:lpstr>
    </vt:vector>
  </TitlesOfParts>
  <Company>Pravosudje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Rodna ravnopravnost</dc:title>
  <dc:creator>Emina Kadic</dc:creator>
  <cp:lastModifiedBy>Jakov Avram</cp:lastModifiedBy>
  <cp:revision>215</cp:revision>
  <cp:lastPrinted>2026-10-08T06:06:10Z</cp:lastPrinted>
  <dcterms:created xsi:type="dcterms:W3CDTF">2026-09-30T08:21:28Z</dcterms:created>
  <dcterms:modified xsi:type="dcterms:W3CDTF">2026-11-03T11:40:29Z</dcterms:modified>
</cp:coreProperties>
</file>