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67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9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600" b="1">
                <a:solidFill>
                  <a:srgbClr val="2D3748"/>
                </a:solidFill>
                <a:latin typeface="Aptos Display"/>
              </a:defRPr>
            </a:pPr>
            <a:r>
              <a:t>PIRAMIDA STRATEŠKIH CILJEVA</a:t>
            </a:r>
          </a:p>
        </p:txBody>
      </p:sp>
      <p:sp>
        <p:nvSpPr>
          <p:cNvPr id="3" name="Trapezoid 2"/>
          <p:cNvSpPr/>
          <p:nvPr/>
        </p:nvSpPr>
        <p:spPr>
          <a:xfrm>
            <a:off x="1115567" y="4965192"/>
            <a:ext cx="9966960" cy="1170432"/>
          </a:xfrm>
          <a:prstGeom prst="trapezoid">
            <a:avLst/>
          </a:prstGeom>
          <a:solidFill>
            <a:srgbClr val="D6E2F3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234366"/>
                </a:solidFill>
                <a:latin typeface="Aptos"/>
              </a:defRPr>
            </a:pPr>
            <a:r>
              <a:t>NIVO 1</a:t>
            </a:r>
          </a:p>
          <a:p>
            <a:pPr algn="ctr">
              <a:defRPr sz="1500" b="1">
                <a:solidFill>
                  <a:srgbClr val="234366"/>
                </a:solidFill>
                <a:latin typeface="Aptos"/>
              </a:defRPr>
            </a:pPr>
            <a:r>
              <a:t>Strateški cilj 1</a:t>
            </a:r>
          </a:p>
          <a:p>
            <a:pPr algn="ctr">
              <a:spcBef>
                <a:spcPts val="200"/>
              </a:spcBef>
              <a:defRPr sz="1200">
                <a:solidFill>
                  <a:srgbClr val="234366"/>
                </a:solidFill>
                <a:latin typeface="Aptos"/>
              </a:defRPr>
            </a:pPr>
            <a:r>
              <a:t>Jačanje svijesti i edukacija zaposlenih</a:t>
            </a:r>
          </a:p>
        </p:txBody>
      </p:sp>
      <p:sp>
        <p:nvSpPr>
          <p:cNvPr id="4" name="Trapezoid 3"/>
          <p:cNvSpPr/>
          <p:nvPr/>
        </p:nvSpPr>
        <p:spPr>
          <a:xfrm>
            <a:off x="2212848" y="3849624"/>
            <a:ext cx="7772400" cy="1170432"/>
          </a:xfrm>
          <a:prstGeom prst="trapezoid">
            <a:avLst/>
          </a:prstGeom>
          <a:solidFill>
            <a:srgbClr val="B7CFE9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1F3D5E"/>
                </a:solidFill>
                <a:latin typeface="Aptos"/>
              </a:defRPr>
            </a:pPr>
            <a:r>
              <a:t>NIVO 2</a:t>
            </a:r>
          </a:p>
          <a:p>
            <a:pPr algn="ctr">
              <a:defRPr sz="1500" b="1">
                <a:solidFill>
                  <a:srgbClr val="1F3D5E"/>
                </a:solidFill>
                <a:latin typeface="Aptos"/>
              </a:defRPr>
            </a:pPr>
            <a:r>
              <a:t>Strateški cilj 2</a:t>
            </a:r>
          </a:p>
          <a:p>
            <a:pPr algn="ctr">
              <a:spcBef>
                <a:spcPts val="200"/>
              </a:spcBef>
              <a:defRPr sz="1200">
                <a:solidFill>
                  <a:srgbClr val="1F3D5E"/>
                </a:solidFill>
                <a:latin typeface="Aptos"/>
              </a:defRPr>
            </a:pPr>
            <a:r>
              <a:t>Unapređenje praksi i procedura koje podupiru jednakost</a:t>
            </a:r>
          </a:p>
        </p:txBody>
      </p:sp>
      <p:sp>
        <p:nvSpPr>
          <p:cNvPr id="5" name="Trapezoid 4"/>
          <p:cNvSpPr/>
          <p:nvPr/>
        </p:nvSpPr>
        <p:spPr>
          <a:xfrm>
            <a:off x="3264408" y="2734056"/>
            <a:ext cx="5669280" cy="1170432"/>
          </a:xfrm>
          <a:prstGeom prst="trapezoid">
            <a:avLst/>
          </a:prstGeom>
          <a:solidFill>
            <a:srgbClr val="96B8DA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t>NIVO 3</a:t>
            </a:r>
          </a:p>
          <a:p>
            <a:pPr algn="ctr">
              <a:defRPr sz="1500" b="1">
                <a:solidFill>
                  <a:srgbClr val="FFFFFF"/>
                </a:solidFill>
                <a:latin typeface="Aptos"/>
              </a:defRPr>
            </a:pPr>
            <a:r>
              <a:t>Strateški cilj 3</a:t>
            </a:r>
          </a:p>
          <a:p>
            <a:pPr algn="ctr">
              <a:spcBef>
                <a:spcPts val="200"/>
              </a:spcBef>
              <a:defRPr sz="1200">
                <a:solidFill>
                  <a:srgbClr val="FFFFFF"/>
                </a:solidFill>
                <a:latin typeface="Aptos"/>
              </a:defRPr>
            </a:pPr>
            <a:r>
              <a:t>Promocija ravnopravnog pristupa sudu</a:t>
            </a:r>
          </a:p>
        </p:txBody>
      </p:sp>
      <p:sp>
        <p:nvSpPr>
          <p:cNvPr id="6" name="Trapezoid 5"/>
          <p:cNvSpPr/>
          <p:nvPr/>
        </p:nvSpPr>
        <p:spPr>
          <a:xfrm>
            <a:off x="4315968" y="1618488"/>
            <a:ext cx="3566160" cy="1170432"/>
          </a:xfrm>
          <a:prstGeom prst="trapezoid">
            <a:avLst/>
          </a:prstGeom>
          <a:solidFill>
            <a:srgbClr val="6F97C0"/>
          </a:solidFill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64592" tIns="73152" rIns="164592" bIns="54864" rtlCol="0" anchor="ctr"/>
          <a:lstStyle/>
          <a:p>
            <a:pPr algn="ctr">
              <a:defRPr sz="1000" b="1">
                <a:solidFill>
                  <a:srgbClr val="FFFFFF"/>
                </a:solidFill>
                <a:latin typeface="Aptos"/>
              </a:defRPr>
            </a:pPr>
            <a:r>
              <a:t>NIVO 4</a:t>
            </a:r>
          </a:p>
          <a:p>
            <a:pPr algn="ctr">
              <a:defRPr sz="1500" b="1">
                <a:solidFill>
                  <a:srgbClr val="FFFFFF"/>
                </a:solidFill>
                <a:latin typeface="Aptos"/>
              </a:defRPr>
            </a:pPr>
            <a:r>
              <a:t>Strateški cilj 4</a:t>
            </a:r>
          </a:p>
          <a:p>
            <a:pPr algn="ctr">
              <a:spcBef>
                <a:spcPts val="200"/>
              </a:spcBef>
              <a:defRPr sz="1100">
                <a:solidFill>
                  <a:srgbClr val="FFFFFF"/>
                </a:solidFill>
                <a:latin typeface="Aptos"/>
              </a:defRPr>
            </a:pPr>
            <a:r>
              <a:t>Sve osobe koje dođu u kontakt sa sudom smatraju da je rad suda utemeljen na principima rodne ravnopravnosti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80341" y="6473952"/>
            <a:ext cx="5400837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000">
                <a:solidFill>
                  <a:srgbClr val="5A6473"/>
                </a:solidFill>
                <a:latin typeface="Aptos"/>
              </a:defRPr>
            </a:pPr>
            <a:r>
              <a:rPr lang="bs-Latn-BA" dirty="0"/>
              <a:t>S</a:t>
            </a:r>
            <a:r>
              <a:rPr dirty="0" err="1" smtClean="0"/>
              <a:t>vijest</a:t>
            </a:r>
            <a:r>
              <a:rPr dirty="0" smtClean="0"/>
              <a:t>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znanje</a:t>
            </a:r>
            <a:r>
              <a:rPr dirty="0"/>
              <a:t> → </a:t>
            </a:r>
            <a:r>
              <a:rPr lang="bs-Latn-BA" dirty="0" err="1"/>
              <a:t>P</a:t>
            </a:r>
            <a:r>
              <a:rPr dirty="0" err="1" smtClean="0"/>
              <a:t>rakse</a:t>
            </a:r>
            <a:r>
              <a:rPr dirty="0" smtClean="0"/>
              <a:t> </a:t>
            </a:r>
            <a:r>
              <a:rPr dirty="0" err="1"/>
              <a:t>i</a:t>
            </a:r>
            <a:r>
              <a:rPr dirty="0"/>
              <a:t> procedure → </a:t>
            </a:r>
            <a:r>
              <a:rPr lang="bs-Latn-BA" dirty="0" err="1" smtClean="0"/>
              <a:t>P</a:t>
            </a:r>
            <a:r>
              <a:rPr dirty="0" err="1" smtClean="0"/>
              <a:t>ristup</a:t>
            </a:r>
            <a:r>
              <a:rPr dirty="0" smtClean="0"/>
              <a:t> </a:t>
            </a:r>
            <a:r>
              <a:rPr dirty="0" err="1"/>
              <a:t>sudu</a:t>
            </a:r>
            <a:r>
              <a:rPr dirty="0"/>
              <a:t> → </a:t>
            </a:r>
            <a:r>
              <a:rPr lang="bs-Latn-BA" dirty="0" err="1" smtClean="0"/>
              <a:t>P</a:t>
            </a:r>
            <a:r>
              <a:rPr smtClean="0"/>
              <a:t>ovjerenje</a:t>
            </a:r>
            <a:r>
              <a:rPr dirty="0" smtClean="0"/>
              <a:t> </a:t>
            </a:r>
            <a:r>
              <a:rPr dirty="0"/>
              <a:t>u </a:t>
            </a:r>
            <a:r>
              <a:rPr dirty="0" err="1"/>
              <a:t>rodnu</a:t>
            </a:r>
            <a:r>
              <a:rPr dirty="0"/>
              <a:t> </a:t>
            </a:r>
            <a:r>
              <a:rPr dirty="0" err="1"/>
              <a:t>ravnopravnost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76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>generated using python-pptx</dc:description>
  <cp:lastModifiedBy>Emina Kadic</cp:lastModifiedBy>
  <cp:revision>2</cp:revision>
  <dcterms:created xsi:type="dcterms:W3CDTF">2013-01-27T09:14:16Z</dcterms:created>
  <dcterms:modified xsi:type="dcterms:W3CDTF">2026-10-15T11:51:37Z</dcterms:modified>
  <cp:category/>
</cp:coreProperties>
</file>