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256" r:id="rId2"/>
    <p:sldId id="268" r:id="rId3"/>
    <p:sldId id="277" r:id="rId4"/>
    <p:sldId id="260" r:id="rId5"/>
    <p:sldId id="258" r:id="rId6"/>
    <p:sldId id="286" r:id="rId7"/>
    <p:sldId id="266" r:id="rId8"/>
    <p:sldId id="267" r:id="rId9"/>
    <p:sldId id="270" r:id="rId10"/>
    <p:sldId id="259" r:id="rId11"/>
    <p:sldId id="287" r:id="rId12"/>
    <p:sldId id="274" r:id="rId13"/>
    <p:sldId id="279" r:id="rId14"/>
    <p:sldId id="275" r:id="rId15"/>
    <p:sldId id="281" r:id="rId16"/>
    <p:sldId id="289" r:id="rId17"/>
    <p:sldId id="290" r:id="rId18"/>
    <p:sldId id="291" r:id="rId19"/>
    <p:sldId id="292" r:id="rId20"/>
    <p:sldId id="293" r:id="rId21"/>
    <p:sldId id="294" r:id="rId22"/>
    <p:sldId id="295" r:id="rId23"/>
    <p:sldId id="297" r:id="rId24"/>
    <p:sldId id="298" r:id="rId25"/>
    <p:sldId id="296" r:id="rId26"/>
    <p:sldId id="299" r:id="rId27"/>
    <p:sldId id="300" r:id="rId28"/>
    <p:sldId id="301" r:id="rId29"/>
    <p:sldId id="284" r:id="rId30"/>
    <p:sldId id="285" r:id="rId31"/>
  </p:sldIdLst>
  <p:sldSz cx="9144000" cy="6858000" type="screen4x3"/>
  <p:notesSz cx="6858000" cy="9144000"/>
  <p:defaultTextStyle>
    <a:defPPr>
      <a:defRPr lang="sr-Latn-C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  <a:srgbClr val="272F7D"/>
    <a:srgbClr val="F7D000"/>
    <a:srgbClr val="355E8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473" autoAdjust="0"/>
    <p:restoredTop sz="82128" autoAdjust="0"/>
  </p:normalViewPr>
  <p:slideViewPr>
    <p:cSldViewPr>
      <p:cViewPr varScale="1">
        <p:scale>
          <a:sx n="65" d="100"/>
          <a:sy n="65" d="100"/>
        </p:scale>
        <p:origin x="-576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5664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5108E11-0255-4189-B7B0-03A25AB6DA3F}" type="datetimeFigureOut">
              <a:rPr lang="hr-HR" smtClean="0"/>
              <a:t>4.9.2014.</a:t>
            </a:fld>
            <a:endParaRPr lang="hr-H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8F29279-F375-4FAE-B8CD-76622BB27FAC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52446260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bs-Latn-BA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F74A2E22-94A7-400C-8B4F-33FAC31FBB59}" type="datetimeFigureOut">
              <a:rPr lang="sr-Latn-CS"/>
              <a:pPr>
                <a:defRPr/>
              </a:pPr>
              <a:t>4.9.2014</a:t>
            </a:fld>
            <a:endParaRPr lang="bs-Latn-BA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bs-Latn-BA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bs-Latn-BA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bs-Latn-B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2B36F072-E1E2-444A-99BF-9C34A868D1A4}" type="slidenum">
              <a:rPr lang="bs-Latn-BA"/>
              <a:pPr>
                <a:defRPr/>
              </a:pPr>
              <a:t>‹#›</a:t>
            </a:fld>
            <a:endParaRPr lang="bs-Latn-BA"/>
          </a:p>
        </p:txBody>
      </p:sp>
    </p:spTree>
    <p:extLst>
      <p:ext uri="{BB962C8B-B14F-4D97-AF65-F5344CB8AC3E}">
        <p14:creationId xmlns:p14="http://schemas.microsoft.com/office/powerpoint/2010/main" val="43920380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B36F072-E1E2-444A-99BF-9C34A868D1A4}" type="slidenum">
              <a:rPr lang="bs-Latn-BA" smtClean="0"/>
              <a:pPr>
                <a:defRPr/>
              </a:pPr>
              <a:t>2</a:t>
            </a:fld>
            <a:endParaRPr lang="bs-Latn-BA"/>
          </a:p>
        </p:txBody>
      </p:sp>
    </p:spTree>
    <p:extLst>
      <p:ext uri="{BB962C8B-B14F-4D97-AF65-F5344CB8AC3E}">
        <p14:creationId xmlns:p14="http://schemas.microsoft.com/office/powerpoint/2010/main" val="397505891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1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B36F072-E1E2-444A-99BF-9C34A868D1A4}" type="slidenum">
              <a:rPr lang="bs-Latn-BA" smtClean="0"/>
              <a:pPr>
                <a:defRPr/>
              </a:pPr>
              <a:t>27</a:t>
            </a:fld>
            <a:endParaRPr lang="bs-Latn-BA"/>
          </a:p>
        </p:txBody>
      </p:sp>
    </p:spTree>
    <p:extLst>
      <p:ext uri="{BB962C8B-B14F-4D97-AF65-F5344CB8AC3E}">
        <p14:creationId xmlns:p14="http://schemas.microsoft.com/office/powerpoint/2010/main" val="146344694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1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B36F072-E1E2-444A-99BF-9C34A868D1A4}" type="slidenum">
              <a:rPr lang="bs-Latn-BA" smtClean="0"/>
              <a:pPr>
                <a:defRPr/>
              </a:pPr>
              <a:t>28</a:t>
            </a:fld>
            <a:endParaRPr lang="bs-Latn-BA"/>
          </a:p>
        </p:txBody>
      </p:sp>
    </p:spTree>
    <p:extLst>
      <p:ext uri="{BB962C8B-B14F-4D97-AF65-F5344CB8AC3E}">
        <p14:creationId xmlns:p14="http://schemas.microsoft.com/office/powerpoint/2010/main" val="146344694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B36F072-E1E2-444A-99BF-9C34A868D1A4}" type="slidenum">
              <a:rPr lang="bs-Latn-BA" smtClean="0"/>
              <a:pPr>
                <a:defRPr/>
              </a:pPr>
              <a:t>29</a:t>
            </a:fld>
            <a:endParaRPr lang="bs-Latn-BA"/>
          </a:p>
        </p:txBody>
      </p:sp>
    </p:spTree>
    <p:extLst>
      <p:ext uri="{BB962C8B-B14F-4D97-AF65-F5344CB8AC3E}">
        <p14:creationId xmlns:p14="http://schemas.microsoft.com/office/powerpoint/2010/main" val="158178174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B36F072-E1E2-444A-99BF-9C34A868D1A4}" type="slidenum">
              <a:rPr lang="bs-Latn-BA" smtClean="0"/>
              <a:pPr>
                <a:defRPr/>
              </a:pPr>
              <a:t>30</a:t>
            </a:fld>
            <a:endParaRPr lang="bs-Latn-BA"/>
          </a:p>
        </p:txBody>
      </p:sp>
    </p:spTree>
    <p:extLst>
      <p:ext uri="{BB962C8B-B14F-4D97-AF65-F5344CB8AC3E}">
        <p14:creationId xmlns:p14="http://schemas.microsoft.com/office/powerpoint/2010/main" val="16639977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B36F072-E1E2-444A-99BF-9C34A868D1A4}" type="slidenum">
              <a:rPr lang="bs-Latn-BA" smtClean="0"/>
              <a:pPr>
                <a:defRPr/>
              </a:pPr>
              <a:t>3</a:t>
            </a:fld>
            <a:endParaRPr lang="bs-Latn-BA"/>
          </a:p>
        </p:txBody>
      </p:sp>
    </p:spTree>
    <p:extLst>
      <p:ext uri="{BB962C8B-B14F-4D97-AF65-F5344CB8AC3E}">
        <p14:creationId xmlns:p14="http://schemas.microsoft.com/office/powerpoint/2010/main" val="424566764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B36F072-E1E2-444A-99BF-9C34A868D1A4}" type="slidenum">
              <a:rPr lang="bs-Latn-BA" smtClean="0"/>
              <a:pPr>
                <a:defRPr/>
              </a:pPr>
              <a:t>5</a:t>
            </a:fld>
            <a:endParaRPr lang="bs-Latn-BA"/>
          </a:p>
        </p:txBody>
      </p:sp>
    </p:spTree>
    <p:extLst>
      <p:ext uri="{BB962C8B-B14F-4D97-AF65-F5344CB8AC3E}">
        <p14:creationId xmlns:p14="http://schemas.microsoft.com/office/powerpoint/2010/main" val="98527391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B36F072-E1E2-444A-99BF-9C34A868D1A4}" type="slidenum">
              <a:rPr lang="bs-Latn-BA" smtClean="0"/>
              <a:pPr>
                <a:defRPr/>
              </a:pPr>
              <a:t>6</a:t>
            </a:fld>
            <a:endParaRPr lang="bs-Latn-BA"/>
          </a:p>
        </p:txBody>
      </p:sp>
    </p:spTree>
    <p:extLst>
      <p:ext uri="{BB962C8B-B14F-4D97-AF65-F5344CB8AC3E}">
        <p14:creationId xmlns:p14="http://schemas.microsoft.com/office/powerpoint/2010/main" val="176857583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B36F072-E1E2-444A-99BF-9C34A868D1A4}" type="slidenum">
              <a:rPr lang="bs-Latn-BA" smtClean="0"/>
              <a:pPr>
                <a:defRPr/>
              </a:pPr>
              <a:t>7</a:t>
            </a:fld>
            <a:endParaRPr lang="bs-Latn-BA"/>
          </a:p>
        </p:txBody>
      </p:sp>
    </p:spTree>
    <p:extLst>
      <p:ext uri="{BB962C8B-B14F-4D97-AF65-F5344CB8AC3E}">
        <p14:creationId xmlns:p14="http://schemas.microsoft.com/office/powerpoint/2010/main" val="176857583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B36F072-E1E2-444A-99BF-9C34A868D1A4}" type="slidenum">
              <a:rPr lang="bs-Latn-BA" smtClean="0"/>
              <a:pPr>
                <a:defRPr/>
              </a:pPr>
              <a:t>8</a:t>
            </a:fld>
            <a:endParaRPr lang="bs-Latn-BA"/>
          </a:p>
        </p:txBody>
      </p:sp>
    </p:spTree>
    <p:extLst>
      <p:ext uri="{BB962C8B-B14F-4D97-AF65-F5344CB8AC3E}">
        <p14:creationId xmlns:p14="http://schemas.microsoft.com/office/powerpoint/2010/main" val="70087993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B36F072-E1E2-444A-99BF-9C34A868D1A4}" type="slidenum">
              <a:rPr lang="bs-Latn-BA" smtClean="0"/>
              <a:pPr>
                <a:defRPr/>
              </a:pPr>
              <a:t>10</a:t>
            </a:fld>
            <a:endParaRPr lang="bs-Latn-BA"/>
          </a:p>
        </p:txBody>
      </p:sp>
    </p:spTree>
    <p:extLst>
      <p:ext uri="{BB962C8B-B14F-4D97-AF65-F5344CB8AC3E}">
        <p14:creationId xmlns:p14="http://schemas.microsoft.com/office/powerpoint/2010/main" val="87899338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b="1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B36F072-E1E2-444A-99BF-9C34A868D1A4}" type="slidenum">
              <a:rPr lang="bs-Latn-BA" smtClean="0"/>
              <a:pPr>
                <a:defRPr/>
              </a:pPr>
              <a:t>25</a:t>
            </a:fld>
            <a:endParaRPr lang="bs-Latn-BA"/>
          </a:p>
        </p:txBody>
      </p:sp>
    </p:spTree>
    <p:extLst>
      <p:ext uri="{BB962C8B-B14F-4D97-AF65-F5344CB8AC3E}">
        <p14:creationId xmlns:p14="http://schemas.microsoft.com/office/powerpoint/2010/main" val="146344694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1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B36F072-E1E2-444A-99BF-9C34A868D1A4}" type="slidenum">
              <a:rPr lang="bs-Latn-BA" smtClean="0"/>
              <a:pPr>
                <a:defRPr/>
              </a:pPr>
              <a:t>26</a:t>
            </a:fld>
            <a:endParaRPr lang="bs-Latn-BA"/>
          </a:p>
        </p:txBody>
      </p:sp>
    </p:spTree>
    <p:extLst>
      <p:ext uri="{BB962C8B-B14F-4D97-AF65-F5344CB8AC3E}">
        <p14:creationId xmlns:p14="http://schemas.microsoft.com/office/powerpoint/2010/main" val="14634469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57187" y="2130425"/>
            <a:ext cx="8429625" cy="1470025"/>
          </a:xfrm>
        </p:spPr>
        <p:txBody>
          <a:bodyPr/>
          <a:lstStyle>
            <a:lvl1pPr>
              <a:defRPr sz="4400" b="1"/>
            </a:lvl1pPr>
          </a:lstStyle>
          <a:p>
            <a:r>
              <a:rPr lang="en-US" noProof="0" smtClean="0"/>
              <a:t>Click to edit Master title style</a:t>
            </a:r>
            <a:endParaRPr lang="hr-BA" noProof="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noProof="0" smtClean="0"/>
              <a:t>Click to edit Master subtitle style</a:t>
            </a:r>
            <a:endParaRPr lang="hr-BA" noProof="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76D642-9184-4CC4-A308-8C3776309FDB}" type="datetimeFigureOut">
              <a:rPr lang="sr-Latn-CS"/>
              <a:pPr>
                <a:defRPr/>
              </a:pPr>
              <a:t>4.9.2014</a:t>
            </a:fld>
            <a:endParaRPr lang="bs-Latn-B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s-Latn-B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79AB27-91E3-48A7-BC51-6CCEACBA543A}" type="slidenum">
              <a:rPr lang="bs-Latn-BA"/>
              <a:pPr>
                <a:defRPr/>
              </a:pPr>
              <a:t>‹#›</a:t>
            </a:fld>
            <a:endParaRPr lang="bs-Latn-BA"/>
          </a:p>
        </p:txBody>
      </p:sp>
      <p:sp>
        <p:nvSpPr>
          <p:cNvPr id="16" name="Rectangle 15"/>
          <p:cNvSpPr/>
          <p:nvPr userDrawn="1"/>
        </p:nvSpPr>
        <p:spPr>
          <a:xfrm>
            <a:off x="0" y="0"/>
            <a:ext cx="357188" cy="1857375"/>
          </a:xfrm>
          <a:prstGeom prst="rect">
            <a:avLst/>
          </a:prstGeom>
          <a:solidFill>
            <a:srgbClr val="F7D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bs-Latn-BA"/>
          </a:p>
        </p:txBody>
      </p:sp>
      <p:sp>
        <p:nvSpPr>
          <p:cNvPr id="17" name="Rectangle 16"/>
          <p:cNvSpPr/>
          <p:nvPr userDrawn="1"/>
        </p:nvSpPr>
        <p:spPr>
          <a:xfrm>
            <a:off x="0" y="4071938"/>
            <a:ext cx="357188" cy="2786062"/>
          </a:xfrm>
          <a:prstGeom prst="rect">
            <a:avLst/>
          </a:prstGeom>
          <a:solidFill>
            <a:srgbClr val="272F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bs-Latn-BA"/>
          </a:p>
        </p:txBody>
      </p:sp>
      <p:sp>
        <p:nvSpPr>
          <p:cNvPr id="18" name="Rectangle 17"/>
          <p:cNvSpPr/>
          <p:nvPr userDrawn="1"/>
        </p:nvSpPr>
        <p:spPr>
          <a:xfrm>
            <a:off x="8786813" y="0"/>
            <a:ext cx="357187" cy="1857375"/>
          </a:xfrm>
          <a:prstGeom prst="rect">
            <a:avLst/>
          </a:prstGeom>
          <a:solidFill>
            <a:srgbClr val="F7D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bs-Latn-BA"/>
          </a:p>
        </p:txBody>
      </p:sp>
      <p:sp>
        <p:nvSpPr>
          <p:cNvPr id="19" name="Rectangle 18"/>
          <p:cNvSpPr/>
          <p:nvPr userDrawn="1"/>
        </p:nvSpPr>
        <p:spPr>
          <a:xfrm>
            <a:off x="8786813" y="4071938"/>
            <a:ext cx="357187" cy="2786062"/>
          </a:xfrm>
          <a:prstGeom prst="rect">
            <a:avLst/>
          </a:prstGeom>
          <a:solidFill>
            <a:srgbClr val="272F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bs-Latn-BA"/>
          </a:p>
        </p:txBody>
      </p:sp>
      <p:pic>
        <p:nvPicPr>
          <p:cNvPr id="20" name="Picture 13" descr="VSTV logo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2488" y="642938"/>
            <a:ext cx="4664075" cy="71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2" name="Straight Connector 11"/>
          <p:cNvCxnSpPr/>
          <p:nvPr userDrawn="1"/>
        </p:nvCxnSpPr>
        <p:spPr>
          <a:xfrm>
            <a:off x="1143000" y="1857375"/>
            <a:ext cx="6858000" cy="0"/>
          </a:xfrm>
          <a:prstGeom prst="line">
            <a:avLst/>
          </a:prstGeom>
          <a:ln>
            <a:solidFill>
              <a:srgbClr val="272F7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199009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1560" y="548680"/>
            <a:ext cx="8075240" cy="868958"/>
          </a:xfrm>
        </p:spPr>
        <p:txBody>
          <a:bodyPr/>
          <a:lstStyle>
            <a:lvl1pPr>
              <a:defRPr sz="3600"/>
            </a:lvl1pPr>
          </a:lstStyle>
          <a:p>
            <a:r>
              <a:rPr lang="en-US" noProof="0" smtClean="0"/>
              <a:t>Click to edit Master title style</a:t>
            </a:r>
            <a:endParaRPr lang="hr-BA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hr-BA" noProof="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07B49B-54C4-4766-A35E-F51BD2DFD4F8}" type="datetimeFigureOut">
              <a:rPr lang="sr-Latn-CS"/>
              <a:pPr>
                <a:defRPr/>
              </a:pPr>
              <a:t>4.9.2014</a:t>
            </a:fld>
            <a:endParaRPr lang="bs-Latn-B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s-Latn-B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EAA69D-8464-40A6-83DB-771ABEFD6757}" type="slidenum">
              <a:rPr lang="bs-Latn-BA"/>
              <a:pPr>
                <a:defRPr/>
              </a:pPr>
              <a:t>‹#›</a:t>
            </a:fld>
            <a:endParaRPr lang="bs-Latn-BA" dirty="0"/>
          </a:p>
        </p:txBody>
      </p:sp>
      <p:sp>
        <p:nvSpPr>
          <p:cNvPr id="7" name="Rectangle 6"/>
          <p:cNvSpPr/>
          <p:nvPr userDrawn="1"/>
        </p:nvSpPr>
        <p:spPr>
          <a:xfrm>
            <a:off x="0" y="0"/>
            <a:ext cx="357188" cy="6858000"/>
          </a:xfrm>
          <a:prstGeom prst="rect">
            <a:avLst/>
          </a:prstGeom>
          <a:solidFill>
            <a:srgbClr val="F7D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bs-Latn-BA"/>
          </a:p>
        </p:txBody>
      </p:sp>
      <p:sp>
        <p:nvSpPr>
          <p:cNvPr id="8" name="Rectangle 7"/>
          <p:cNvSpPr/>
          <p:nvPr userDrawn="1"/>
        </p:nvSpPr>
        <p:spPr>
          <a:xfrm>
            <a:off x="357188" y="0"/>
            <a:ext cx="71437" cy="6858000"/>
          </a:xfrm>
          <a:prstGeom prst="rect">
            <a:avLst/>
          </a:prstGeom>
          <a:solidFill>
            <a:srgbClr val="272F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bs-Latn-BA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/>
          </p:nvPr>
        </p:nvSpPr>
        <p:spPr>
          <a:xfrm>
            <a:off x="611560" y="115888"/>
            <a:ext cx="8064128" cy="360362"/>
          </a:xfrm>
        </p:spPr>
        <p:txBody>
          <a:bodyPr/>
          <a:lstStyle>
            <a:lvl1pPr marL="0" indent="0" algn="r">
              <a:buNone/>
              <a:defRPr sz="1800" b="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357188" y="476672"/>
            <a:ext cx="8786812" cy="0"/>
          </a:xfrm>
          <a:prstGeom prst="line">
            <a:avLst/>
          </a:prstGeom>
          <a:ln>
            <a:solidFill>
              <a:srgbClr val="272F7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221605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noProof="0" smtClean="0"/>
              <a:t>Click to edit Master title style</a:t>
            </a:r>
            <a:endParaRPr lang="hr-BA" noProof="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noProof="0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A566B0-4905-4351-8F15-D851212D045B}" type="datetimeFigureOut">
              <a:rPr lang="sr-Latn-CS"/>
              <a:pPr>
                <a:defRPr/>
              </a:pPr>
              <a:t>4.9.2014</a:t>
            </a:fld>
            <a:endParaRPr lang="bs-Latn-B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s-Latn-B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006965-9988-47A3-849A-FD3B3D96CA16}" type="slidenum">
              <a:rPr lang="bs-Latn-BA"/>
              <a:pPr>
                <a:defRPr/>
              </a:pPr>
              <a:t>‹#›</a:t>
            </a:fld>
            <a:endParaRPr lang="bs-Latn-BA"/>
          </a:p>
        </p:txBody>
      </p:sp>
      <p:sp>
        <p:nvSpPr>
          <p:cNvPr id="7" name="Rectangle 6"/>
          <p:cNvSpPr/>
          <p:nvPr userDrawn="1"/>
        </p:nvSpPr>
        <p:spPr>
          <a:xfrm>
            <a:off x="0" y="0"/>
            <a:ext cx="357188" cy="1857375"/>
          </a:xfrm>
          <a:prstGeom prst="rect">
            <a:avLst/>
          </a:prstGeom>
          <a:solidFill>
            <a:srgbClr val="F7D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bs-Latn-BA"/>
          </a:p>
        </p:txBody>
      </p:sp>
      <p:sp>
        <p:nvSpPr>
          <p:cNvPr id="8" name="Rectangle 7"/>
          <p:cNvSpPr/>
          <p:nvPr userDrawn="1"/>
        </p:nvSpPr>
        <p:spPr>
          <a:xfrm>
            <a:off x="0" y="4071938"/>
            <a:ext cx="357188" cy="2786062"/>
          </a:xfrm>
          <a:prstGeom prst="rect">
            <a:avLst/>
          </a:prstGeom>
          <a:solidFill>
            <a:srgbClr val="272F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bs-Latn-BA"/>
          </a:p>
        </p:txBody>
      </p:sp>
      <p:sp>
        <p:nvSpPr>
          <p:cNvPr id="9" name="Rectangle 8"/>
          <p:cNvSpPr/>
          <p:nvPr userDrawn="1"/>
        </p:nvSpPr>
        <p:spPr>
          <a:xfrm>
            <a:off x="8786813" y="0"/>
            <a:ext cx="357187" cy="1857375"/>
          </a:xfrm>
          <a:prstGeom prst="rect">
            <a:avLst/>
          </a:prstGeom>
          <a:solidFill>
            <a:srgbClr val="F7D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bs-Latn-BA"/>
          </a:p>
        </p:txBody>
      </p:sp>
      <p:sp>
        <p:nvSpPr>
          <p:cNvPr id="10" name="Rectangle 9"/>
          <p:cNvSpPr/>
          <p:nvPr userDrawn="1"/>
        </p:nvSpPr>
        <p:spPr>
          <a:xfrm>
            <a:off x="8786813" y="4071938"/>
            <a:ext cx="357187" cy="2786062"/>
          </a:xfrm>
          <a:prstGeom prst="rect">
            <a:avLst/>
          </a:prstGeom>
          <a:solidFill>
            <a:srgbClr val="272F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bs-Latn-BA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719138" y="4410918"/>
            <a:ext cx="7774781" cy="0"/>
          </a:xfrm>
          <a:prstGeom prst="line">
            <a:avLst/>
          </a:prstGeom>
          <a:ln>
            <a:solidFill>
              <a:srgbClr val="272F7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650280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1560" y="548680"/>
            <a:ext cx="8075240" cy="868958"/>
          </a:xfrm>
        </p:spPr>
        <p:txBody>
          <a:bodyPr/>
          <a:lstStyle>
            <a:lvl1pPr>
              <a:defRPr sz="3600"/>
            </a:lvl1pPr>
          </a:lstStyle>
          <a:p>
            <a:r>
              <a:rPr lang="en-US" noProof="0" smtClean="0"/>
              <a:t>Click to edit Master title style</a:t>
            </a:r>
            <a:endParaRPr lang="hr-BA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11560" y="1600200"/>
            <a:ext cx="4032448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hr-BA" noProof="0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88024" y="1600200"/>
            <a:ext cx="3898776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hr-BA" noProof="0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0465AC-1EF5-498F-979B-B11CB318CF9F}" type="datetimeFigureOut">
              <a:rPr lang="sr-Latn-CS"/>
              <a:pPr>
                <a:defRPr/>
              </a:pPr>
              <a:t>4.9.2014</a:t>
            </a:fld>
            <a:endParaRPr lang="bs-Latn-BA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s-Latn-BA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263F36-CDEC-41F8-9B37-2EB5C7A8A649}" type="slidenum">
              <a:rPr lang="bs-Latn-BA"/>
              <a:pPr>
                <a:defRPr/>
              </a:pPr>
              <a:t>‹#›</a:t>
            </a:fld>
            <a:endParaRPr lang="bs-Latn-BA"/>
          </a:p>
        </p:txBody>
      </p:sp>
      <p:sp>
        <p:nvSpPr>
          <p:cNvPr id="8" name="Rectangle 7"/>
          <p:cNvSpPr/>
          <p:nvPr userDrawn="1"/>
        </p:nvSpPr>
        <p:spPr>
          <a:xfrm>
            <a:off x="0" y="0"/>
            <a:ext cx="357188" cy="6858000"/>
          </a:xfrm>
          <a:prstGeom prst="rect">
            <a:avLst/>
          </a:prstGeom>
          <a:solidFill>
            <a:srgbClr val="F7D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bs-Latn-BA"/>
          </a:p>
        </p:txBody>
      </p:sp>
      <p:sp>
        <p:nvSpPr>
          <p:cNvPr id="9" name="Rectangle 8"/>
          <p:cNvSpPr/>
          <p:nvPr userDrawn="1"/>
        </p:nvSpPr>
        <p:spPr>
          <a:xfrm>
            <a:off x="357188" y="0"/>
            <a:ext cx="71437" cy="6858000"/>
          </a:xfrm>
          <a:prstGeom prst="rect">
            <a:avLst/>
          </a:prstGeom>
          <a:solidFill>
            <a:srgbClr val="272F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bs-Latn-BA"/>
          </a:p>
        </p:txBody>
      </p:sp>
      <p:sp>
        <p:nvSpPr>
          <p:cNvPr id="10" name="Text Placeholder 13"/>
          <p:cNvSpPr>
            <a:spLocks noGrp="1"/>
          </p:cNvSpPr>
          <p:nvPr>
            <p:ph type="body" sz="quarter" idx="13"/>
          </p:nvPr>
        </p:nvSpPr>
        <p:spPr>
          <a:xfrm>
            <a:off x="611560" y="115888"/>
            <a:ext cx="8064128" cy="360362"/>
          </a:xfrm>
        </p:spPr>
        <p:txBody>
          <a:bodyPr/>
          <a:lstStyle>
            <a:lvl1pPr marL="0" indent="0" algn="r">
              <a:buNone/>
              <a:defRPr sz="1800" b="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357188" y="476672"/>
            <a:ext cx="8786812" cy="0"/>
          </a:xfrm>
          <a:prstGeom prst="line">
            <a:avLst/>
          </a:prstGeom>
          <a:ln>
            <a:solidFill>
              <a:srgbClr val="272F7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440512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1560" y="548680"/>
            <a:ext cx="8075240" cy="868958"/>
          </a:xfrm>
        </p:spPr>
        <p:txBody>
          <a:bodyPr/>
          <a:lstStyle>
            <a:lvl1pPr>
              <a:defRPr sz="3600"/>
            </a:lvl1pPr>
          </a:lstStyle>
          <a:p>
            <a:r>
              <a:rPr lang="en-US" noProof="0" smtClean="0"/>
              <a:t>Click to edit Master title style</a:t>
            </a:r>
            <a:endParaRPr lang="hr-BA" noProof="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11560" y="1535113"/>
            <a:ext cx="396044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1560" y="2174875"/>
            <a:ext cx="3960440" cy="3951288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hr-BA" noProof="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16016" y="1535113"/>
            <a:ext cx="3970784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16016" y="2174875"/>
            <a:ext cx="3970784" cy="3951288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hr-BA" noProof="0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66EE3C-4C0D-49CB-87EE-114AD5D73C0D}" type="datetimeFigureOut">
              <a:rPr lang="sr-Latn-CS"/>
              <a:pPr>
                <a:defRPr/>
              </a:pPr>
              <a:t>4.9.2014</a:t>
            </a:fld>
            <a:endParaRPr lang="bs-Latn-BA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s-Latn-BA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1042CA-3E10-4DE2-9605-B5D615AD239D}" type="slidenum">
              <a:rPr lang="bs-Latn-BA"/>
              <a:pPr>
                <a:defRPr/>
              </a:pPr>
              <a:t>‹#›</a:t>
            </a:fld>
            <a:endParaRPr lang="bs-Latn-BA"/>
          </a:p>
        </p:txBody>
      </p:sp>
      <p:sp>
        <p:nvSpPr>
          <p:cNvPr id="10" name="Rectangle 9"/>
          <p:cNvSpPr/>
          <p:nvPr userDrawn="1"/>
        </p:nvSpPr>
        <p:spPr>
          <a:xfrm>
            <a:off x="0" y="0"/>
            <a:ext cx="357188" cy="6858000"/>
          </a:xfrm>
          <a:prstGeom prst="rect">
            <a:avLst/>
          </a:prstGeom>
          <a:solidFill>
            <a:srgbClr val="F7D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bs-Latn-BA"/>
          </a:p>
        </p:txBody>
      </p:sp>
      <p:sp>
        <p:nvSpPr>
          <p:cNvPr id="11" name="Rectangle 10"/>
          <p:cNvSpPr/>
          <p:nvPr userDrawn="1"/>
        </p:nvSpPr>
        <p:spPr>
          <a:xfrm>
            <a:off x="357188" y="0"/>
            <a:ext cx="71437" cy="6858000"/>
          </a:xfrm>
          <a:prstGeom prst="rect">
            <a:avLst/>
          </a:prstGeom>
          <a:solidFill>
            <a:srgbClr val="272F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bs-Latn-BA"/>
          </a:p>
        </p:txBody>
      </p:sp>
      <p:sp>
        <p:nvSpPr>
          <p:cNvPr id="12" name="Text Placeholder 13"/>
          <p:cNvSpPr>
            <a:spLocks noGrp="1"/>
          </p:cNvSpPr>
          <p:nvPr>
            <p:ph type="body" sz="quarter" idx="13"/>
          </p:nvPr>
        </p:nvSpPr>
        <p:spPr>
          <a:xfrm>
            <a:off x="611560" y="115888"/>
            <a:ext cx="8064128" cy="360362"/>
          </a:xfrm>
        </p:spPr>
        <p:txBody>
          <a:bodyPr/>
          <a:lstStyle>
            <a:lvl1pPr marL="0" indent="0" algn="r">
              <a:buNone/>
              <a:defRPr sz="1800" b="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13" name="Straight Connector 12"/>
          <p:cNvCxnSpPr/>
          <p:nvPr userDrawn="1"/>
        </p:nvCxnSpPr>
        <p:spPr>
          <a:xfrm>
            <a:off x="357188" y="476672"/>
            <a:ext cx="8786812" cy="0"/>
          </a:xfrm>
          <a:prstGeom prst="line">
            <a:avLst/>
          </a:prstGeom>
          <a:ln>
            <a:solidFill>
              <a:srgbClr val="272F7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222979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1560" y="548680"/>
            <a:ext cx="8075240" cy="868958"/>
          </a:xfrm>
        </p:spPr>
        <p:txBody>
          <a:bodyPr/>
          <a:lstStyle>
            <a:lvl1pPr>
              <a:defRPr sz="3600"/>
            </a:lvl1pPr>
          </a:lstStyle>
          <a:p>
            <a:r>
              <a:rPr lang="en-US" noProof="0" smtClean="0"/>
              <a:t>Click to edit Master title style</a:t>
            </a:r>
            <a:endParaRPr lang="hr-BA" noProof="0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A24EE-1BF4-4636-83F5-58401DA4580C}" type="datetimeFigureOut">
              <a:rPr lang="sr-Latn-CS"/>
              <a:pPr>
                <a:defRPr/>
              </a:pPr>
              <a:t>4.9.2014</a:t>
            </a:fld>
            <a:endParaRPr lang="bs-Latn-BA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s-Latn-BA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A78516-B1A0-495B-A82E-23F33F328E9D}" type="slidenum">
              <a:rPr lang="bs-Latn-BA"/>
              <a:pPr>
                <a:defRPr/>
              </a:pPr>
              <a:t>‹#›</a:t>
            </a:fld>
            <a:endParaRPr lang="bs-Latn-BA"/>
          </a:p>
        </p:txBody>
      </p:sp>
      <p:sp>
        <p:nvSpPr>
          <p:cNvPr id="6" name="Rectangle 5"/>
          <p:cNvSpPr/>
          <p:nvPr userDrawn="1"/>
        </p:nvSpPr>
        <p:spPr>
          <a:xfrm>
            <a:off x="0" y="0"/>
            <a:ext cx="357188" cy="6858000"/>
          </a:xfrm>
          <a:prstGeom prst="rect">
            <a:avLst/>
          </a:prstGeom>
          <a:solidFill>
            <a:srgbClr val="F7D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bs-Latn-BA"/>
          </a:p>
        </p:txBody>
      </p:sp>
      <p:sp>
        <p:nvSpPr>
          <p:cNvPr id="7" name="Rectangle 6"/>
          <p:cNvSpPr/>
          <p:nvPr userDrawn="1"/>
        </p:nvSpPr>
        <p:spPr>
          <a:xfrm>
            <a:off x="357188" y="0"/>
            <a:ext cx="71437" cy="6858000"/>
          </a:xfrm>
          <a:prstGeom prst="rect">
            <a:avLst/>
          </a:prstGeom>
          <a:solidFill>
            <a:srgbClr val="272F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bs-Latn-BA"/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3"/>
          </p:nvPr>
        </p:nvSpPr>
        <p:spPr>
          <a:xfrm>
            <a:off x="611560" y="115888"/>
            <a:ext cx="8064128" cy="360362"/>
          </a:xfrm>
        </p:spPr>
        <p:txBody>
          <a:bodyPr/>
          <a:lstStyle>
            <a:lvl1pPr marL="0" indent="0" algn="r">
              <a:buNone/>
              <a:defRPr sz="1800" b="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357188" y="476672"/>
            <a:ext cx="8786812" cy="0"/>
          </a:xfrm>
          <a:prstGeom prst="line">
            <a:avLst/>
          </a:prstGeom>
          <a:ln>
            <a:solidFill>
              <a:srgbClr val="272F7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127701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07505A-C470-4907-B1DD-04B7D094729E}" type="datetimeFigureOut">
              <a:rPr lang="sr-Latn-CS"/>
              <a:pPr>
                <a:defRPr/>
              </a:pPr>
              <a:t>4.9.2014</a:t>
            </a:fld>
            <a:endParaRPr lang="bs-Latn-BA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s-Latn-BA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F7E658-0341-4363-B449-7ADAE7CDCF9D}" type="slidenum">
              <a:rPr lang="bs-Latn-BA"/>
              <a:pPr>
                <a:defRPr/>
              </a:pPr>
              <a:t>‹#›</a:t>
            </a:fld>
            <a:endParaRPr lang="bs-Latn-BA"/>
          </a:p>
        </p:txBody>
      </p:sp>
      <p:sp>
        <p:nvSpPr>
          <p:cNvPr id="5" name="Rectangle 4"/>
          <p:cNvSpPr/>
          <p:nvPr userDrawn="1"/>
        </p:nvSpPr>
        <p:spPr>
          <a:xfrm>
            <a:off x="0" y="0"/>
            <a:ext cx="357188" cy="6858000"/>
          </a:xfrm>
          <a:prstGeom prst="rect">
            <a:avLst/>
          </a:prstGeom>
          <a:solidFill>
            <a:srgbClr val="F7D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bs-Latn-BA"/>
          </a:p>
        </p:txBody>
      </p:sp>
      <p:sp>
        <p:nvSpPr>
          <p:cNvPr id="6" name="Rectangle 5"/>
          <p:cNvSpPr/>
          <p:nvPr userDrawn="1"/>
        </p:nvSpPr>
        <p:spPr>
          <a:xfrm>
            <a:off x="357188" y="0"/>
            <a:ext cx="71437" cy="6858000"/>
          </a:xfrm>
          <a:prstGeom prst="rect">
            <a:avLst/>
          </a:prstGeom>
          <a:solidFill>
            <a:srgbClr val="272F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bs-Latn-BA"/>
          </a:p>
        </p:txBody>
      </p:sp>
      <p:sp>
        <p:nvSpPr>
          <p:cNvPr id="7" name="Text Placeholder 13"/>
          <p:cNvSpPr>
            <a:spLocks noGrp="1"/>
          </p:cNvSpPr>
          <p:nvPr>
            <p:ph type="body" sz="quarter" idx="13"/>
          </p:nvPr>
        </p:nvSpPr>
        <p:spPr>
          <a:xfrm>
            <a:off x="611560" y="115888"/>
            <a:ext cx="8064128" cy="360362"/>
          </a:xfrm>
        </p:spPr>
        <p:txBody>
          <a:bodyPr/>
          <a:lstStyle>
            <a:lvl1pPr marL="0" indent="0" algn="r">
              <a:buNone/>
              <a:defRPr sz="1800" b="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8" name="Straight Connector 7"/>
          <p:cNvCxnSpPr/>
          <p:nvPr userDrawn="1"/>
        </p:nvCxnSpPr>
        <p:spPr>
          <a:xfrm>
            <a:off x="357188" y="476672"/>
            <a:ext cx="8786812" cy="0"/>
          </a:xfrm>
          <a:prstGeom prst="line">
            <a:avLst/>
          </a:prstGeom>
          <a:ln>
            <a:solidFill>
              <a:srgbClr val="272F7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037864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1560" y="548680"/>
            <a:ext cx="3024336" cy="88642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noProof="0" smtClean="0"/>
              <a:t>Click to edit Master title style</a:t>
            </a:r>
            <a:endParaRPr lang="hr-BA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35896" y="548680"/>
            <a:ext cx="5050904" cy="557748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hr-BA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1560" y="1435100"/>
            <a:ext cx="302433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noProof="0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C33753-2115-45A8-B481-C3F2DBD8983B}" type="datetimeFigureOut">
              <a:rPr lang="sr-Latn-CS"/>
              <a:pPr>
                <a:defRPr/>
              </a:pPr>
              <a:t>4.9.2014</a:t>
            </a:fld>
            <a:endParaRPr lang="bs-Latn-BA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s-Latn-BA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1CC41B-F283-4A38-8ED7-3B9AA8C8EBEC}" type="slidenum">
              <a:rPr lang="bs-Latn-BA"/>
              <a:pPr>
                <a:defRPr/>
              </a:pPr>
              <a:t>‹#›</a:t>
            </a:fld>
            <a:endParaRPr lang="bs-Latn-BA"/>
          </a:p>
        </p:txBody>
      </p:sp>
      <p:sp>
        <p:nvSpPr>
          <p:cNvPr id="8" name="Rectangle 7"/>
          <p:cNvSpPr/>
          <p:nvPr userDrawn="1"/>
        </p:nvSpPr>
        <p:spPr>
          <a:xfrm>
            <a:off x="0" y="0"/>
            <a:ext cx="357188" cy="6858000"/>
          </a:xfrm>
          <a:prstGeom prst="rect">
            <a:avLst/>
          </a:prstGeom>
          <a:solidFill>
            <a:srgbClr val="F7D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bs-Latn-BA"/>
          </a:p>
        </p:txBody>
      </p:sp>
      <p:sp>
        <p:nvSpPr>
          <p:cNvPr id="9" name="Rectangle 8"/>
          <p:cNvSpPr/>
          <p:nvPr userDrawn="1"/>
        </p:nvSpPr>
        <p:spPr>
          <a:xfrm>
            <a:off x="357188" y="0"/>
            <a:ext cx="71437" cy="6858000"/>
          </a:xfrm>
          <a:prstGeom prst="rect">
            <a:avLst/>
          </a:prstGeom>
          <a:solidFill>
            <a:srgbClr val="272F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bs-Latn-BA"/>
          </a:p>
        </p:txBody>
      </p:sp>
      <p:sp>
        <p:nvSpPr>
          <p:cNvPr id="10" name="Text Placeholder 13"/>
          <p:cNvSpPr>
            <a:spLocks noGrp="1"/>
          </p:cNvSpPr>
          <p:nvPr>
            <p:ph type="body" sz="quarter" idx="13"/>
          </p:nvPr>
        </p:nvSpPr>
        <p:spPr>
          <a:xfrm>
            <a:off x="611560" y="115888"/>
            <a:ext cx="8064128" cy="360362"/>
          </a:xfrm>
        </p:spPr>
        <p:txBody>
          <a:bodyPr/>
          <a:lstStyle>
            <a:lvl1pPr marL="0" indent="0" algn="r">
              <a:buNone/>
              <a:defRPr sz="1800" b="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357188" y="476672"/>
            <a:ext cx="8786812" cy="0"/>
          </a:xfrm>
          <a:prstGeom prst="line">
            <a:avLst/>
          </a:prstGeom>
          <a:ln>
            <a:solidFill>
              <a:srgbClr val="272F7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930019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noProof="0" smtClean="0"/>
              <a:t>Click to edit Master title style</a:t>
            </a:r>
            <a:endParaRPr lang="hr-BA" noProof="0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bs-Latn-BA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noProof="0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4CF09-BBBC-4414-8EF3-7B1AECE3EC88}" type="datetimeFigureOut">
              <a:rPr lang="sr-Latn-CS"/>
              <a:pPr>
                <a:defRPr/>
              </a:pPr>
              <a:t>4.9.2014</a:t>
            </a:fld>
            <a:endParaRPr lang="bs-Latn-BA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s-Latn-BA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8BBB43-3C2E-47FA-9BA2-6C6A7207E412}" type="slidenum">
              <a:rPr lang="bs-Latn-BA"/>
              <a:pPr>
                <a:defRPr/>
              </a:pPr>
              <a:t>‹#›</a:t>
            </a:fld>
            <a:endParaRPr lang="bs-Latn-BA"/>
          </a:p>
        </p:txBody>
      </p:sp>
      <p:sp>
        <p:nvSpPr>
          <p:cNvPr id="8" name="Rectangle 7"/>
          <p:cNvSpPr/>
          <p:nvPr userDrawn="1"/>
        </p:nvSpPr>
        <p:spPr>
          <a:xfrm>
            <a:off x="0" y="0"/>
            <a:ext cx="357188" cy="6858000"/>
          </a:xfrm>
          <a:prstGeom prst="rect">
            <a:avLst/>
          </a:prstGeom>
          <a:solidFill>
            <a:srgbClr val="F7D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bs-Latn-BA"/>
          </a:p>
        </p:txBody>
      </p:sp>
      <p:sp>
        <p:nvSpPr>
          <p:cNvPr id="9" name="Rectangle 8"/>
          <p:cNvSpPr/>
          <p:nvPr userDrawn="1"/>
        </p:nvSpPr>
        <p:spPr>
          <a:xfrm>
            <a:off x="357188" y="0"/>
            <a:ext cx="71437" cy="6858000"/>
          </a:xfrm>
          <a:prstGeom prst="rect">
            <a:avLst/>
          </a:prstGeom>
          <a:solidFill>
            <a:srgbClr val="272F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bs-Latn-BA"/>
          </a:p>
        </p:txBody>
      </p:sp>
      <p:sp>
        <p:nvSpPr>
          <p:cNvPr id="10" name="Text Placeholder 13"/>
          <p:cNvSpPr>
            <a:spLocks noGrp="1"/>
          </p:cNvSpPr>
          <p:nvPr>
            <p:ph type="body" sz="quarter" idx="13"/>
          </p:nvPr>
        </p:nvSpPr>
        <p:spPr>
          <a:xfrm>
            <a:off x="611560" y="115888"/>
            <a:ext cx="8064128" cy="360362"/>
          </a:xfrm>
        </p:spPr>
        <p:txBody>
          <a:bodyPr/>
          <a:lstStyle>
            <a:lvl1pPr marL="0" indent="0" algn="r">
              <a:buNone/>
              <a:defRPr sz="1800" b="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357188" y="476672"/>
            <a:ext cx="8786812" cy="0"/>
          </a:xfrm>
          <a:prstGeom prst="line">
            <a:avLst/>
          </a:prstGeom>
          <a:ln>
            <a:solidFill>
              <a:srgbClr val="272F7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9733819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11560" y="274638"/>
            <a:ext cx="807524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x-none" noProof="0" smtClean="0"/>
              <a:t>Click to edit Master title style</a:t>
            </a:r>
            <a:endParaRPr lang="hr-BA" altLang="x-none" noProof="0" dirty="0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11560" y="1600200"/>
            <a:ext cx="807524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x-none" noProof="0" smtClean="0"/>
              <a:t>Click to edit Master text styles</a:t>
            </a:r>
          </a:p>
          <a:p>
            <a:pPr lvl="1"/>
            <a:r>
              <a:rPr lang="en-US" altLang="x-none" noProof="0" smtClean="0"/>
              <a:t>Second level</a:t>
            </a:r>
          </a:p>
          <a:p>
            <a:pPr lvl="2"/>
            <a:r>
              <a:rPr lang="en-US" altLang="x-none" noProof="0" smtClean="0"/>
              <a:t>Third level</a:t>
            </a:r>
          </a:p>
          <a:p>
            <a:pPr lvl="3"/>
            <a:r>
              <a:rPr lang="en-US" altLang="x-none" noProof="0" smtClean="0"/>
              <a:t>Fourth level</a:t>
            </a:r>
          </a:p>
          <a:p>
            <a:pPr lvl="4"/>
            <a:r>
              <a:rPr lang="en-US" altLang="x-none" noProof="0" smtClean="0"/>
              <a:t>Fifth level</a:t>
            </a:r>
            <a:endParaRPr lang="hr-BA" altLang="x-none" noProof="0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8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C13D5BC-5C77-449E-B416-66A716C7E945}" type="datetimeFigureOut">
              <a:rPr lang="sr-Latn-CS"/>
              <a:pPr>
                <a:defRPr/>
              </a:pPr>
              <a:t>4.9.2014</a:t>
            </a:fld>
            <a:endParaRPr lang="bs-Latn-B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60576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hr-BA"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15701AC-B8AD-41B0-A0B8-CCB7362A21F4}" type="slidenum">
              <a:rPr lang="bs-Latn-BA"/>
              <a:pPr>
                <a:defRPr/>
              </a:pPr>
              <a:t>‹#›</a:t>
            </a:fld>
            <a:endParaRPr lang="bs-Latn-BA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3600" b="1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C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hr-BA" dirty="0" smtClean="0"/>
              <a:t>SOKOP-Mal i KODIFEL</a:t>
            </a:r>
            <a:endParaRPr lang="hr-HR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hr-BA" dirty="0" smtClean="0"/>
              <a:t>Komparativna analiza sistema za elektronsku obradu komunalnih predmeta u BiH</a:t>
            </a: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940426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1560" y="548680"/>
            <a:ext cx="8075240" cy="1080120"/>
          </a:xfrm>
        </p:spPr>
        <p:txBody>
          <a:bodyPr/>
          <a:lstStyle/>
          <a:p>
            <a:pPr>
              <a:spcBef>
                <a:spcPts val="600"/>
              </a:spcBef>
            </a:pPr>
            <a:r>
              <a:rPr lang="hr-BA" sz="3200" dirty="0" smtClean="0"/>
              <a:t>SOKOP i SOKOP-Mal</a:t>
            </a:r>
            <a:br>
              <a:rPr lang="hr-BA" sz="3200" dirty="0" smtClean="0"/>
            </a:br>
            <a:r>
              <a:rPr lang="hr-BA" sz="800" dirty="0" smtClean="0"/>
              <a:t/>
            </a:r>
            <a:br>
              <a:rPr lang="hr-BA" sz="800" dirty="0" smtClean="0"/>
            </a:br>
            <a:r>
              <a:rPr lang="hr-BA" sz="2000" b="0" dirty="0" smtClean="0">
                <a:solidFill>
                  <a:schemeClr val="bg1">
                    <a:lumMod val="50000"/>
                  </a:schemeClr>
                </a:solidFill>
              </a:rPr>
              <a:t>Sistem za obradu komunalnih predmeta (predmeta male vrijednosti)</a:t>
            </a:r>
            <a:endParaRPr lang="hr-HR" sz="2000" b="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1560" y="1700808"/>
            <a:ext cx="8075240" cy="4896544"/>
          </a:xfrm>
        </p:spPr>
        <p:txBody>
          <a:bodyPr/>
          <a:lstStyle/>
          <a:p>
            <a:pPr>
              <a:buFont typeface="Wingdings" panose="05000000000000000000" pitchFamily="2" charset="2"/>
              <a:buChar char="Ø"/>
            </a:pPr>
            <a:r>
              <a:rPr lang="hr-BA" sz="2000" dirty="0" smtClean="0"/>
              <a:t>Osnovne premise sistema: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hr-BA" sz="1600" dirty="0" smtClean="0"/>
              <a:t>Potpuno elektronsko komuniciranje između pokretača postupka i sudova (reducira potrošnju papira, dostavnih i poštanskih usluga)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hr-BA" sz="1600" dirty="0" smtClean="0"/>
              <a:t>Automatska obrada predmeta </a:t>
            </a:r>
            <a:r>
              <a:rPr lang="hr-BA" sz="1600" i="1" dirty="0" smtClean="0"/>
              <a:t>en masse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hr-BA" sz="1600" dirty="0" smtClean="0"/>
              <a:t>Podrška u odlučivanju i administrativnoj obradi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hr-BA" sz="1600" dirty="0" smtClean="0"/>
              <a:t>Racionalizacija poduzimanja izvršnih radnji, i dostavljanja pismena.</a:t>
            </a:r>
            <a:endParaRPr lang="hr-BA" sz="800" dirty="0" smtClean="0"/>
          </a:p>
          <a:p>
            <a:pPr>
              <a:spcBef>
                <a:spcPts val="1200"/>
              </a:spcBef>
              <a:buFont typeface="Wingdings" panose="05000000000000000000" pitchFamily="2" charset="2"/>
              <a:buChar char="Ø"/>
            </a:pPr>
            <a:r>
              <a:rPr lang="hr-BA" sz="2000" dirty="0" smtClean="0"/>
              <a:t>Prva faza (pilot </a:t>
            </a:r>
            <a:r>
              <a:rPr lang="hr-BA" sz="2000" dirty="0" err="1" smtClean="0"/>
              <a:t>projekat</a:t>
            </a:r>
            <a:r>
              <a:rPr lang="hr-BA" sz="2000" dirty="0" smtClean="0"/>
              <a:t>) 2010-2012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hr-BA" sz="1600" dirty="0" smtClean="0"/>
              <a:t>Implementacija u pilot sudovima – prikupljena praksa sudova</a:t>
            </a:r>
          </a:p>
          <a:p>
            <a:pPr>
              <a:spcBef>
                <a:spcPts val="1200"/>
              </a:spcBef>
              <a:buFont typeface="Wingdings" panose="05000000000000000000" pitchFamily="2" charset="2"/>
              <a:buChar char="Ø"/>
            </a:pPr>
            <a:r>
              <a:rPr lang="hr-BA" sz="2000" dirty="0" smtClean="0"/>
              <a:t>SOKOP-Mal (2012- )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hr-BA" sz="1600" dirty="0" smtClean="0"/>
              <a:t>SOKOP sistem u funkciji u </a:t>
            </a:r>
            <a:r>
              <a:rPr lang="hr-BA" sz="1600" b="1" dirty="0" smtClean="0"/>
              <a:t>13 sudova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hr-BA" sz="1600" dirty="0" smtClean="0"/>
              <a:t>Razvijena funkcionalnost obrade tužbi malih vrijednosti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hr-BA" sz="1600" dirty="0" smtClean="0"/>
              <a:t>Procedure za pristupanje novih pokretača postupka i sudova sistemu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hr-BA" sz="1600" dirty="0" smtClean="0"/>
              <a:t>Prijenos predmeta u i iz drugih sistema (CMS, KODIFEL eksperimentalno)</a:t>
            </a:r>
          </a:p>
          <a:p>
            <a:pPr lvl="1">
              <a:buFont typeface="Wingdings" panose="05000000000000000000" pitchFamily="2" charset="2"/>
              <a:buChar char="Ø"/>
            </a:pPr>
            <a:endParaRPr lang="hr-BA" sz="160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hr-BA" dirty="0" smtClean="0"/>
              <a:t>SOKOP-Mal</a:t>
            </a: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19351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/>
          <p:cNvPicPr>
            <a:picLocks noGrp="1" noChangeAspect="1"/>
          </p:cNvPicPr>
          <p:nvPr>
            <p:ph type="pic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93" t="14753" r="7148" b="13490"/>
          <a:stretch/>
        </p:blipFill>
        <p:spPr>
          <a:xfrm>
            <a:off x="827584" y="672875"/>
            <a:ext cx="8081175" cy="4484317"/>
          </a:xfrm>
        </p:spPr>
      </p:pic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bs-Latn-BA" dirty="0" smtClean="0"/>
              <a:t>SOKOP-Mal</a:t>
            </a:r>
            <a:endParaRPr lang="hr-HR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1792288" y="5153744"/>
            <a:ext cx="5486400" cy="566738"/>
          </a:xfrm>
        </p:spPr>
        <p:txBody>
          <a:bodyPr/>
          <a:lstStyle/>
          <a:p>
            <a:r>
              <a:rPr lang="hr-BA" dirty="0" smtClean="0"/>
              <a:t>Tok rada u SOKOP-Mal</a:t>
            </a:r>
            <a:endParaRPr lang="hr-HR" dirty="0"/>
          </a:p>
        </p:txBody>
      </p:sp>
      <p:sp>
        <p:nvSpPr>
          <p:cNvPr id="9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720482"/>
            <a:ext cx="6092080" cy="948878"/>
          </a:xfrm>
        </p:spPr>
        <p:txBody>
          <a:bodyPr/>
          <a:lstStyle/>
          <a:p>
            <a:r>
              <a:rPr lang="hr-BA" dirty="0" smtClean="0"/>
              <a:t>SOKOP je organiziran oko koncepta automatizacije, Sva komunikacija sa pokretačima postupka je elektronska. Korisnici suda i JKP uvijek imaju uvid u ažuran elektronski spis. Izuzetak je korespondencija sa </a:t>
            </a:r>
            <a:r>
              <a:rPr lang="hr-BA" dirty="0" err="1" smtClean="0"/>
              <a:t>izvršenicima</a:t>
            </a:r>
            <a:r>
              <a:rPr lang="hr-BA" dirty="0" smtClean="0"/>
              <a:t> i trećim licima.</a:t>
            </a: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1032822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5153744"/>
            <a:ext cx="5486400" cy="566738"/>
          </a:xfrm>
        </p:spPr>
        <p:txBody>
          <a:bodyPr/>
          <a:lstStyle/>
          <a:p>
            <a:r>
              <a:rPr lang="hr-BA" dirty="0" smtClean="0"/>
              <a:t>Lista zadataka</a:t>
            </a:r>
            <a:endParaRPr lang="hr-HR" dirty="0"/>
          </a:p>
        </p:txBody>
      </p:sp>
      <p:pic>
        <p:nvPicPr>
          <p:cNvPr id="6" name="Picture Placeholder 5"/>
          <p:cNvPicPr>
            <a:picLocks noGrp="1" noChangeAspect="1"/>
          </p:cNvPicPr>
          <p:nvPr>
            <p:ph type="pic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04" t="16187" r="19069" b="16312"/>
          <a:stretch/>
        </p:blipFill>
        <p:spPr>
          <a:xfrm>
            <a:off x="1438681" y="684648"/>
            <a:ext cx="6582270" cy="4544552"/>
          </a:xfr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720482"/>
            <a:ext cx="6164088" cy="804862"/>
          </a:xfrm>
        </p:spPr>
        <p:txBody>
          <a:bodyPr/>
          <a:lstStyle/>
          <a:p>
            <a:r>
              <a:rPr lang="hr-BA" dirty="0" smtClean="0"/>
              <a:t>Radni tok u SOKOP-u počinje listom zadataka odakle se korisnik vodi na rezultate preddefinirane pretrage. Zadaci koji omogućuju grupno kreiranje pismena su podebljani.</a:t>
            </a:r>
            <a:endParaRPr lang="hr-HR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hr-BA" dirty="0" smtClean="0"/>
              <a:t>SOKOP-Mal</a:t>
            </a: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1106720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5153744"/>
            <a:ext cx="5486400" cy="566738"/>
          </a:xfrm>
        </p:spPr>
        <p:txBody>
          <a:bodyPr/>
          <a:lstStyle/>
          <a:p>
            <a:r>
              <a:rPr lang="hr-BA" dirty="0" smtClean="0"/>
              <a:t>Pretraga predmeta</a:t>
            </a:r>
            <a:endParaRPr lang="hr-HR" dirty="0"/>
          </a:p>
        </p:txBody>
      </p:sp>
      <p:pic>
        <p:nvPicPr>
          <p:cNvPr id="6" name="Picture Placeholder 5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5695" y="692696"/>
            <a:ext cx="7032986" cy="4481512"/>
          </a:xfr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720482"/>
            <a:ext cx="5486400" cy="804862"/>
          </a:xfrm>
        </p:spPr>
        <p:txBody>
          <a:bodyPr/>
          <a:lstStyle/>
          <a:p>
            <a:r>
              <a:rPr lang="hr-BA" dirty="0" smtClean="0"/>
              <a:t>Osim pretrage i uvida u pojedine predmete, ekran pretrage omogućuje i grupno kreiranje pismena.</a:t>
            </a:r>
            <a:endParaRPr lang="hr-HR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hr-BA" dirty="0" smtClean="0"/>
              <a:t>SOKOP-Mal</a:t>
            </a: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3589848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5153744"/>
            <a:ext cx="5486400" cy="566738"/>
          </a:xfrm>
        </p:spPr>
        <p:txBody>
          <a:bodyPr/>
          <a:lstStyle/>
          <a:p>
            <a:r>
              <a:rPr lang="hr-BA" dirty="0" smtClean="0"/>
              <a:t>Uvid u elektronski spis</a:t>
            </a:r>
            <a:endParaRPr lang="hr-HR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720482"/>
            <a:ext cx="6308104" cy="804862"/>
          </a:xfrm>
        </p:spPr>
        <p:txBody>
          <a:bodyPr/>
          <a:lstStyle/>
          <a:p>
            <a:r>
              <a:rPr lang="hr-BA" dirty="0" smtClean="0"/>
              <a:t>Za predmete za koje je potreban uvid sudije / stručnog suradnika u spis ekran pregleda predmeta omogućuje uvid u elektronska pismena, te elektronske i skenirane podneske, kao i postupanje po predmetu.</a:t>
            </a:r>
            <a:endParaRPr lang="hr-HR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x-none" dirty="0" smtClean="0"/>
              <a:t>SOKOP-Mal</a:t>
            </a:r>
            <a:endParaRPr lang="hr-HR" dirty="0"/>
          </a:p>
          <a:p>
            <a:endParaRPr lang="hr-HR" dirty="0"/>
          </a:p>
        </p:txBody>
      </p:sp>
      <p:pic>
        <p:nvPicPr>
          <p:cNvPr id="7" name="Picture Placeholder 6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704184"/>
            <a:ext cx="6913675" cy="4381000"/>
          </a:xfr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1720772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BA" cap="none" dirty="0" smtClean="0"/>
              <a:t>Komparativna analiza sistema</a:t>
            </a:r>
            <a:endParaRPr lang="hr-HR" cap="none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hr-BA" dirty="0" smtClean="0"/>
              <a:t>Poređenje sistema iz svih bitnih aspekata</a:t>
            </a:r>
            <a:endParaRPr lang="hr-BA" dirty="0"/>
          </a:p>
        </p:txBody>
      </p:sp>
    </p:spTree>
    <p:extLst>
      <p:ext uri="{BB962C8B-B14F-4D97-AF65-F5344CB8AC3E}">
        <p14:creationId xmlns:p14="http://schemas.microsoft.com/office/powerpoint/2010/main" val="1228780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5232" y="548680"/>
            <a:ext cx="8075240" cy="868958"/>
          </a:xfrm>
        </p:spPr>
        <p:txBody>
          <a:bodyPr/>
          <a:lstStyle/>
          <a:p>
            <a:r>
              <a:rPr lang="bs-Latn-BA" dirty="0" smtClean="0"/>
              <a:t>Komunikacija sa strankama</a:t>
            </a:r>
            <a:endParaRPr lang="hr-HR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45232" y="1535113"/>
            <a:ext cx="3960440" cy="639762"/>
          </a:xfrm>
        </p:spPr>
        <p:txBody>
          <a:bodyPr/>
          <a:lstStyle/>
          <a:p>
            <a:r>
              <a:rPr lang="bs-Latn-BA" sz="3200" dirty="0" smtClean="0"/>
              <a:t>KODIFEL</a:t>
            </a:r>
            <a:endParaRPr lang="hr-HR" sz="3200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45232" y="2348879"/>
            <a:ext cx="3960440" cy="3777283"/>
          </a:xfrm>
          <a:solidFill>
            <a:schemeClr val="tx2">
              <a:lumMod val="20000"/>
              <a:lumOff val="80000"/>
            </a:schemeClr>
          </a:solidFill>
        </p:spPr>
        <p:txBody>
          <a:bodyPr lIns="108000" tIns="180000" rIns="108000" bIns="180000"/>
          <a:lstStyle/>
          <a:p>
            <a:pPr marL="0" indent="0">
              <a:buNone/>
            </a:pPr>
            <a:r>
              <a:rPr lang="hr-BA" sz="2400" b="1" dirty="0"/>
              <a:t>U čvrstoj kopiji sa svim strankama</a:t>
            </a:r>
            <a:r>
              <a:rPr lang="hr-BA" sz="2400" dirty="0"/>
              <a:t>. </a:t>
            </a:r>
          </a:p>
          <a:p>
            <a:r>
              <a:rPr lang="hr-BA" sz="2400" dirty="0" smtClean="0"/>
              <a:t>Dodatno </a:t>
            </a:r>
            <a:r>
              <a:rPr lang="hr-BA" sz="2400" dirty="0"/>
              <a:t>elektronsko zaprimanje podataka iz inicijalnih akata</a:t>
            </a:r>
            <a:endParaRPr lang="hr-HR" sz="240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49688" y="1535113"/>
            <a:ext cx="3970784" cy="639762"/>
          </a:xfrm>
        </p:spPr>
        <p:txBody>
          <a:bodyPr/>
          <a:lstStyle/>
          <a:p>
            <a:r>
              <a:rPr lang="bs-Latn-BA" sz="3200" dirty="0" smtClean="0"/>
              <a:t>SOKOP</a:t>
            </a:r>
            <a:endParaRPr lang="hr-HR" sz="3200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49688" y="2348879"/>
            <a:ext cx="3970784" cy="3777283"/>
          </a:xfrm>
          <a:solidFill>
            <a:srgbClr val="FFFF99"/>
          </a:solidFill>
        </p:spPr>
        <p:txBody>
          <a:bodyPr lIns="108000" tIns="180000" rIns="108000" bIns="180000"/>
          <a:lstStyle/>
          <a:p>
            <a:pPr marL="0" indent="0">
              <a:buNone/>
            </a:pPr>
            <a:r>
              <a:rPr lang="hr-BA" sz="2400" b="1" dirty="0"/>
              <a:t>Potpuno elektronska sa pokretačima </a:t>
            </a:r>
            <a:r>
              <a:rPr lang="hr-BA" sz="2400" b="1" dirty="0" smtClean="0"/>
              <a:t>postupka</a:t>
            </a:r>
            <a:r>
              <a:rPr lang="hr-BA" sz="2400" dirty="0" smtClean="0"/>
              <a:t>.</a:t>
            </a:r>
          </a:p>
          <a:p>
            <a:r>
              <a:rPr lang="hr-BA" sz="2400" dirty="0" smtClean="0"/>
              <a:t>Ispis </a:t>
            </a:r>
            <a:r>
              <a:rPr lang="hr-BA" sz="2400" dirty="0"/>
              <a:t>prema potrebi za </a:t>
            </a:r>
            <a:r>
              <a:rPr lang="hr-BA" sz="2400" dirty="0" err="1"/>
              <a:t>izvršenike</a:t>
            </a:r>
            <a:r>
              <a:rPr lang="hr-BA" sz="2400" dirty="0"/>
              <a:t> i treće osobe</a:t>
            </a:r>
            <a:r>
              <a:rPr lang="hr-BA" sz="2400" dirty="0" smtClean="0"/>
              <a:t>.</a:t>
            </a:r>
            <a:endParaRPr lang="hr-HR" sz="2400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bs-Latn-BA" dirty="0"/>
              <a:t>Vođenje postupka i obrada predemeta</a:t>
            </a: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2825484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5232" y="548680"/>
            <a:ext cx="8075240" cy="868958"/>
          </a:xfrm>
        </p:spPr>
        <p:txBody>
          <a:bodyPr/>
          <a:lstStyle/>
          <a:p>
            <a:r>
              <a:rPr lang="bs-Latn-BA" dirty="0" smtClean="0"/>
              <a:t>Kontrola kvaliteta podataka</a:t>
            </a:r>
            <a:endParaRPr lang="hr-HR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45232" y="1535113"/>
            <a:ext cx="3960440" cy="639762"/>
          </a:xfrm>
        </p:spPr>
        <p:txBody>
          <a:bodyPr/>
          <a:lstStyle/>
          <a:p>
            <a:r>
              <a:rPr lang="bs-Latn-BA" sz="3200" dirty="0" smtClean="0"/>
              <a:t>KODIFEL</a:t>
            </a:r>
            <a:endParaRPr lang="hr-HR" sz="3200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45232" y="2348879"/>
            <a:ext cx="3960440" cy="3777283"/>
          </a:xfrm>
          <a:solidFill>
            <a:schemeClr val="tx2">
              <a:lumMod val="20000"/>
              <a:lumOff val="80000"/>
            </a:schemeClr>
          </a:solidFill>
        </p:spPr>
        <p:txBody>
          <a:bodyPr lIns="108000" tIns="180000" rIns="108000" bIns="180000"/>
          <a:lstStyle/>
          <a:p>
            <a:pPr marL="0" indent="0">
              <a:buNone/>
            </a:pPr>
            <a:r>
              <a:rPr lang="hr-BA" sz="2400" b="1" dirty="0"/>
              <a:t>Manualna</a:t>
            </a:r>
            <a:r>
              <a:rPr lang="hr-BA" sz="2400" dirty="0"/>
              <a:t> na strani suda, uz dodatnu verifikaciju između elektronske </a:t>
            </a:r>
            <a:r>
              <a:rPr lang="hr-BA" sz="2400" dirty="0" smtClean="0"/>
              <a:t>i </a:t>
            </a:r>
            <a:r>
              <a:rPr lang="hr-BA" sz="2400" dirty="0"/>
              <a:t>čvrste kopije</a:t>
            </a:r>
            <a:endParaRPr lang="hr-HR" sz="240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49688" y="1535113"/>
            <a:ext cx="3970784" cy="639762"/>
          </a:xfrm>
        </p:spPr>
        <p:txBody>
          <a:bodyPr/>
          <a:lstStyle/>
          <a:p>
            <a:r>
              <a:rPr lang="bs-Latn-BA" sz="3200" dirty="0" smtClean="0"/>
              <a:t>SOKOP</a:t>
            </a:r>
            <a:endParaRPr lang="hr-HR" sz="3200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49688" y="2348879"/>
            <a:ext cx="3970784" cy="3777283"/>
          </a:xfrm>
          <a:solidFill>
            <a:srgbClr val="FFFF99"/>
          </a:solidFill>
        </p:spPr>
        <p:txBody>
          <a:bodyPr lIns="108000" tIns="180000" rIns="108000" bIns="180000"/>
          <a:lstStyle/>
          <a:p>
            <a:pPr marL="0" indent="0">
              <a:buNone/>
            </a:pPr>
            <a:r>
              <a:rPr lang="hr-BA" sz="2400" b="1" dirty="0"/>
              <a:t>Automatska</a:t>
            </a:r>
            <a:r>
              <a:rPr lang="hr-BA" sz="2400" dirty="0"/>
              <a:t> prilikom zaprimanja podneska – odgovornost pokretača postupka</a:t>
            </a:r>
          </a:p>
          <a:p>
            <a:pPr marL="0" indent="0">
              <a:buNone/>
            </a:pPr>
            <a:endParaRPr lang="hr-HR" sz="2400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bs-Latn-BA" dirty="0"/>
              <a:t>Vođenje postupka i obrada predemeta</a:t>
            </a: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1046622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5232" y="548680"/>
            <a:ext cx="8075240" cy="868958"/>
          </a:xfrm>
        </p:spPr>
        <p:txBody>
          <a:bodyPr/>
          <a:lstStyle/>
          <a:p>
            <a:r>
              <a:rPr lang="hr-BA" dirty="0"/>
              <a:t>Način vođenja postupka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45232" y="1535113"/>
            <a:ext cx="3960440" cy="639762"/>
          </a:xfrm>
        </p:spPr>
        <p:txBody>
          <a:bodyPr/>
          <a:lstStyle/>
          <a:p>
            <a:r>
              <a:rPr lang="bs-Latn-BA" sz="3200" dirty="0" smtClean="0"/>
              <a:t>KODIFEL</a:t>
            </a:r>
            <a:endParaRPr lang="hr-HR" sz="3200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45232" y="2348879"/>
            <a:ext cx="3960440" cy="3777283"/>
          </a:xfrm>
          <a:solidFill>
            <a:schemeClr val="tx2">
              <a:lumMod val="20000"/>
              <a:lumOff val="80000"/>
            </a:schemeClr>
          </a:solidFill>
        </p:spPr>
        <p:txBody>
          <a:bodyPr lIns="108000" tIns="180000" rIns="108000" bIns="180000"/>
          <a:lstStyle/>
          <a:p>
            <a:pPr marL="0" indent="0">
              <a:buNone/>
            </a:pPr>
            <a:r>
              <a:rPr lang="hr-BA" sz="2400" b="1" dirty="0" smtClean="0"/>
              <a:t>Manualno</a:t>
            </a:r>
          </a:p>
          <a:p>
            <a:r>
              <a:rPr lang="hr-BA" sz="2400" dirty="0" smtClean="0"/>
              <a:t>stručna </a:t>
            </a:r>
            <a:r>
              <a:rPr lang="hr-BA" sz="2400" dirty="0"/>
              <a:t>osoba vrši i odlučivanje i  ažuriranje stanja sistema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49688" y="1535113"/>
            <a:ext cx="3970784" cy="639762"/>
          </a:xfrm>
        </p:spPr>
        <p:txBody>
          <a:bodyPr/>
          <a:lstStyle/>
          <a:p>
            <a:r>
              <a:rPr lang="bs-Latn-BA" sz="3200" dirty="0" smtClean="0"/>
              <a:t>SOKOP</a:t>
            </a:r>
            <a:endParaRPr lang="hr-HR" sz="3200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49688" y="2348879"/>
            <a:ext cx="3970784" cy="3777283"/>
          </a:xfrm>
          <a:solidFill>
            <a:srgbClr val="FFFF99"/>
          </a:solidFill>
        </p:spPr>
        <p:txBody>
          <a:bodyPr lIns="108000" tIns="180000" rIns="108000" bIns="180000"/>
          <a:lstStyle/>
          <a:p>
            <a:pPr marL="0" indent="0">
              <a:buNone/>
            </a:pPr>
            <a:r>
              <a:rPr lang="hr-BA" sz="2400" b="1" dirty="0" smtClean="0"/>
              <a:t>Automatizirano</a:t>
            </a:r>
            <a:endParaRPr lang="hr-BA" sz="2400" dirty="0" smtClean="0"/>
          </a:p>
          <a:p>
            <a:r>
              <a:rPr lang="hr-BA" sz="2400" dirty="0" smtClean="0"/>
              <a:t>stručna osoba vrši samo odlučivanje po predmetu.</a:t>
            </a:r>
            <a:endParaRPr lang="hr-BA" sz="2400" dirty="0"/>
          </a:p>
          <a:p>
            <a:pPr marL="0" indent="0">
              <a:buNone/>
            </a:pPr>
            <a:endParaRPr lang="hr-HR" sz="2400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bs-Latn-BA" dirty="0"/>
              <a:t>Vođenje postupka i obrada predemeta</a:t>
            </a: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3583890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5232" y="548680"/>
            <a:ext cx="8075240" cy="868958"/>
          </a:xfrm>
        </p:spPr>
        <p:txBody>
          <a:bodyPr/>
          <a:lstStyle/>
          <a:p>
            <a:r>
              <a:rPr lang="hr-BA" sz="3200" dirty="0"/>
              <a:t>Nadzor nad predmetima kroz vrijeme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45232" y="1535113"/>
            <a:ext cx="3960440" cy="639762"/>
          </a:xfrm>
        </p:spPr>
        <p:txBody>
          <a:bodyPr/>
          <a:lstStyle/>
          <a:p>
            <a:r>
              <a:rPr lang="bs-Latn-BA" sz="3200" dirty="0" smtClean="0"/>
              <a:t>KODIFEL</a:t>
            </a:r>
            <a:endParaRPr lang="hr-HR" sz="3200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45232" y="2348879"/>
            <a:ext cx="3960440" cy="3777283"/>
          </a:xfrm>
          <a:solidFill>
            <a:schemeClr val="tx2">
              <a:lumMod val="20000"/>
              <a:lumOff val="80000"/>
            </a:schemeClr>
          </a:solidFill>
        </p:spPr>
        <p:txBody>
          <a:bodyPr lIns="108000" tIns="180000" rIns="108000" bIns="180000"/>
          <a:lstStyle/>
          <a:p>
            <a:pPr marL="0" indent="0">
              <a:buNone/>
            </a:pPr>
            <a:r>
              <a:rPr lang="hr-BA" sz="2400" b="1" dirty="0"/>
              <a:t>Stručna osoba </a:t>
            </a:r>
            <a:r>
              <a:rPr lang="hr-BA" sz="2400" dirty="0"/>
              <a:t>vrši nadzor manualno kroz </a:t>
            </a:r>
            <a:r>
              <a:rPr lang="hr-BA" sz="2400" dirty="0" smtClean="0"/>
              <a:t>elektronski sistem </a:t>
            </a:r>
            <a:r>
              <a:rPr lang="hr-BA" sz="2400" b="1" dirty="0"/>
              <a:t>evidencija</a:t>
            </a:r>
            <a:r>
              <a:rPr lang="hr-BA" sz="2400" dirty="0"/>
              <a:t>.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49688" y="1535113"/>
            <a:ext cx="3970784" cy="639762"/>
          </a:xfrm>
        </p:spPr>
        <p:txBody>
          <a:bodyPr/>
          <a:lstStyle/>
          <a:p>
            <a:r>
              <a:rPr lang="bs-Latn-BA" sz="3200" dirty="0" smtClean="0"/>
              <a:t>SOKOP</a:t>
            </a:r>
            <a:endParaRPr lang="hr-HR" sz="3200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49688" y="2348879"/>
            <a:ext cx="3970784" cy="3777283"/>
          </a:xfrm>
          <a:solidFill>
            <a:srgbClr val="FFFF99"/>
          </a:solidFill>
        </p:spPr>
        <p:txBody>
          <a:bodyPr lIns="108000" tIns="180000" rIns="108000" bIns="180000"/>
          <a:lstStyle/>
          <a:p>
            <a:pPr marL="0" indent="0">
              <a:buNone/>
            </a:pPr>
            <a:r>
              <a:rPr lang="hr-BA" sz="2400" dirty="0"/>
              <a:t>Sistem </a:t>
            </a:r>
            <a:r>
              <a:rPr lang="hr-BA" sz="2400" b="1" dirty="0"/>
              <a:t>automatski </a:t>
            </a:r>
            <a:endParaRPr lang="hr-BA" sz="2400" b="1" dirty="0" smtClean="0"/>
          </a:p>
          <a:p>
            <a:r>
              <a:rPr lang="hr-BA" sz="2400" dirty="0" smtClean="0"/>
              <a:t>računa </a:t>
            </a:r>
            <a:r>
              <a:rPr lang="hr-BA" sz="2400" dirty="0"/>
              <a:t>rokove, </a:t>
            </a:r>
            <a:endParaRPr lang="hr-BA" sz="2400" dirty="0" smtClean="0"/>
          </a:p>
          <a:p>
            <a:r>
              <a:rPr lang="hr-BA" sz="2400" dirty="0" smtClean="0"/>
              <a:t>obavještava korisnika o promjenama u predmetu</a:t>
            </a:r>
          </a:p>
          <a:p>
            <a:r>
              <a:rPr lang="hr-BA" sz="2400" dirty="0" smtClean="0"/>
              <a:t>predlaže </a:t>
            </a:r>
            <a:r>
              <a:rPr lang="hr-BA" sz="2400" dirty="0"/>
              <a:t>pismena i </a:t>
            </a:r>
            <a:r>
              <a:rPr lang="hr-BA" sz="2400" dirty="0" smtClean="0"/>
              <a:t>akcije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bs-Latn-BA" dirty="0"/>
              <a:t>Vođenje postupka i obrada predemeta</a:t>
            </a: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2554879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1560" y="1772816"/>
            <a:ext cx="8075240" cy="4464496"/>
          </a:xfrm>
          <a:ln>
            <a:noFill/>
          </a:ln>
        </p:spPr>
        <p:txBody>
          <a:bodyPr/>
          <a:lstStyle/>
          <a:p>
            <a:pPr marL="0" indent="0">
              <a:spcAft>
                <a:spcPts val="600"/>
              </a:spcAft>
              <a:buNone/>
            </a:pPr>
            <a:r>
              <a:rPr lang="hr-BA" sz="2000" dirty="0"/>
              <a:t>Stanje zaključno sa </a:t>
            </a:r>
            <a:r>
              <a:rPr lang="hr-BA" sz="2000" dirty="0" smtClean="0"/>
              <a:t>31.12.2013:</a:t>
            </a:r>
            <a:endParaRPr lang="hr-BA" sz="2000" dirty="0"/>
          </a:p>
          <a:p>
            <a:pPr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hr-BA" sz="1800" dirty="0" smtClean="0"/>
              <a:t>~1.700.000 otvorenih komunalnih predmeta u pravosuđu BiH</a:t>
            </a:r>
          </a:p>
          <a:p>
            <a:pPr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hr-BA" sz="1800" dirty="0" smtClean="0"/>
              <a:t>od toga </a:t>
            </a:r>
            <a:r>
              <a:rPr lang="hr-BA" sz="1800" b="1" dirty="0" smtClean="0"/>
              <a:t>~840.000 (</a:t>
            </a:r>
            <a:r>
              <a:rPr lang="hr-BA" sz="1800" b="1" dirty="0" err="1" smtClean="0"/>
              <a:t>cca</a:t>
            </a:r>
            <a:r>
              <a:rPr lang="hr-BA" sz="1800" b="1" dirty="0" smtClean="0"/>
              <a:t> 49%) na Općinskom sudu u Sarajevu</a:t>
            </a:r>
          </a:p>
          <a:p>
            <a:pPr marL="0" indent="0">
              <a:spcAft>
                <a:spcPts val="600"/>
              </a:spcAft>
              <a:buNone/>
            </a:pPr>
            <a:endParaRPr lang="hr-BA" sz="1000" dirty="0" smtClean="0"/>
          </a:p>
          <a:p>
            <a:pPr marL="0" indent="0">
              <a:spcAft>
                <a:spcPts val="600"/>
              </a:spcAft>
              <a:buNone/>
            </a:pPr>
            <a:r>
              <a:rPr lang="hr-BA" sz="2000" dirty="0" smtClean="0"/>
              <a:t>Osim navedenog, manualna obrada predmeta uzrokuje:</a:t>
            </a:r>
          </a:p>
          <a:p>
            <a:pPr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hr-BA" sz="1800" dirty="0" smtClean="0"/>
              <a:t>Neprihvatljivo vrijeme obrade za komunalnu privredu</a:t>
            </a:r>
          </a:p>
          <a:p>
            <a:pPr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hr-BA" sz="1800" dirty="0" smtClean="0"/>
              <a:t>Neprihvatljivo visoke troškove pravosuđu sa aspekta:</a:t>
            </a:r>
          </a:p>
          <a:p>
            <a:pPr lvl="1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hr-BA" sz="1600" dirty="0" smtClean="0"/>
              <a:t>Vremena koje sudije i stručni suradnici troše na predmete</a:t>
            </a:r>
          </a:p>
          <a:p>
            <a:pPr lvl="1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hr-BA" sz="1600" dirty="0" smtClean="0"/>
              <a:t>Štampanja i utroška potrošnih materijala</a:t>
            </a:r>
          </a:p>
          <a:p>
            <a:pPr lvl="1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hr-BA" sz="1600" dirty="0" smtClean="0"/>
              <a:t>Skladištenja i arhiviranja</a:t>
            </a:r>
          </a:p>
          <a:p>
            <a:pPr lvl="1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hr-BA" sz="1600" dirty="0" smtClean="0"/>
              <a:t>Otpreme, dostave i izvršnih radnji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hr-BA" dirty="0" smtClean="0"/>
              <a:t>SOKOP i KODIFEL</a:t>
            </a:r>
            <a:endParaRPr lang="hr-HR" dirty="0"/>
          </a:p>
        </p:txBody>
      </p:sp>
      <p:sp>
        <p:nvSpPr>
          <p:cNvPr id="6" name="Title 1"/>
          <p:cNvSpPr txBox="1">
            <a:spLocks/>
          </p:cNvSpPr>
          <p:nvPr/>
        </p:nvSpPr>
        <p:spPr bwMode="auto">
          <a:xfrm>
            <a:off x="611560" y="548680"/>
            <a:ext cx="8075240" cy="1080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36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ts val="600"/>
              </a:spcBef>
            </a:pPr>
            <a:r>
              <a:rPr lang="hr-BA" sz="3200" dirty="0" smtClean="0"/>
              <a:t>Problem komunalnih predmeta</a:t>
            </a:r>
            <a:br>
              <a:rPr lang="hr-BA" sz="3200" dirty="0" smtClean="0"/>
            </a:br>
            <a:r>
              <a:rPr lang="hr-BA" sz="800" dirty="0" smtClean="0"/>
              <a:t/>
            </a:r>
            <a:br>
              <a:rPr lang="hr-BA" sz="800" dirty="0" smtClean="0"/>
            </a:br>
            <a:r>
              <a:rPr lang="hr-BA" sz="2000" b="0" dirty="0" smtClean="0">
                <a:solidFill>
                  <a:schemeClr val="bg1">
                    <a:lumMod val="50000"/>
                  </a:schemeClr>
                </a:solidFill>
              </a:rPr>
              <a:t>I dalje predstavlja ključno pitanje efikasnosti pravosuđa u BiH</a:t>
            </a:r>
            <a:endParaRPr lang="hr-HR" sz="2000" b="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8200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5232" y="548680"/>
            <a:ext cx="8075240" cy="868958"/>
          </a:xfrm>
        </p:spPr>
        <p:txBody>
          <a:bodyPr/>
          <a:lstStyle/>
          <a:p>
            <a:r>
              <a:rPr lang="hr-BA" dirty="0"/>
              <a:t>Grupna obrada predmeta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45232" y="1535113"/>
            <a:ext cx="3960440" cy="639762"/>
          </a:xfrm>
        </p:spPr>
        <p:txBody>
          <a:bodyPr/>
          <a:lstStyle/>
          <a:p>
            <a:r>
              <a:rPr lang="bs-Latn-BA" sz="3200" dirty="0" smtClean="0"/>
              <a:t>KODIFEL</a:t>
            </a:r>
            <a:endParaRPr lang="hr-HR" sz="3200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45232" y="2348879"/>
            <a:ext cx="3960440" cy="3777283"/>
          </a:xfrm>
          <a:solidFill>
            <a:schemeClr val="tx2">
              <a:lumMod val="20000"/>
              <a:lumOff val="80000"/>
            </a:schemeClr>
          </a:solidFill>
        </p:spPr>
        <p:txBody>
          <a:bodyPr lIns="108000" tIns="180000" rIns="108000" bIns="180000"/>
          <a:lstStyle/>
          <a:p>
            <a:pPr marL="0" indent="0">
              <a:buNone/>
            </a:pPr>
            <a:r>
              <a:rPr lang="hr-BA" sz="2400" dirty="0"/>
              <a:t>Predmeti se </a:t>
            </a:r>
            <a:r>
              <a:rPr lang="hr-BA" sz="2400" dirty="0" smtClean="0"/>
              <a:t>uvijek obrađuju </a:t>
            </a:r>
            <a:r>
              <a:rPr lang="hr-BA" sz="2400" b="1" dirty="0" smtClean="0"/>
              <a:t>pojedinačno</a:t>
            </a:r>
            <a:endParaRPr lang="hr-BA" sz="2400" b="1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49688" y="1535113"/>
            <a:ext cx="3970784" cy="639762"/>
          </a:xfrm>
        </p:spPr>
        <p:txBody>
          <a:bodyPr/>
          <a:lstStyle/>
          <a:p>
            <a:r>
              <a:rPr lang="bs-Latn-BA" sz="3200" dirty="0" smtClean="0"/>
              <a:t>SOKOP</a:t>
            </a:r>
            <a:endParaRPr lang="hr-HR" sz="3200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49688" y="2348879"/>
            <a:ext cx="3970784" cy="3777283"/>
          </a:xfrm>
          <a:solidFill>
            <a:srgbClr val="FFFF99"/>
          </a:solidFill>
        </p:spPr>
        <p:txBody>
          <a:bodyPr lIns="108000" tIns="180000" rIns="108000" bIns="180000"/>
          <a:lstStyle/>
          <a:p>
            <a:pPr marL="0" indent="0">
              <a:buNone/>
            </a:pPr>
            <a:r>
              <a:rPr lang="hr-BA" sz="2400" b="1" dirty="0" smtClean="0"/>
              <a:t>Grupno</a:t>
            </a:r>
            <a:r>
              <a:rPr lang="hr-BA" sz="2400" dirty="0" smtClean="0"/>
              <a:t> gdje </a:t>
            </a:r>
            <a:r>
              <a:rPr lang="hr-BA" sz="2400" dirty="0"/>
              <a:t>god je moguće kreirati veliki broj pismena iz postojećih </a:t>
            </a:r>
            <a:r>
              <a:rPr lang="hr-BA" sz="2400" dirty="0" smtClean="0"/>
              <a:t>podataka</a:t>
            </a:r>
            <a:endParaRPr lang="hr-BA" sz="2400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bs-Latn-BA" dirty="0"/>
              <a:t>Vođenje postupka i obrada predemeta</a:t>
            </a: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4216771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5232" y="548680"/>
            <a:ext cx="8075240" cy="868958"/>
          </a:xfrm>
        </p:spPr>
        <p:txBody>
          <a:bodyPr/>
          <a:lstStyle/>
          <a:p>
            <a:r>
              <a:rPr lang="hr-BA" dirty="0"/>
              <a:t>Kreiranje pismena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45232" y="1535113"/>
            <a:ext cx="3960440" cy="639762"/>
          </a:xfrm>
        </p:spPr>
        <p:txBody>
          <a:bodyPr/>
          <a:lstStyle/>
          <a:p>
            <a:r>
              <a:rPr lang="bs-Latn-BA" sz="3200" dirty="0" smtClean="0"/>
              <a:t>KODIFEL</a:t>
            </a:r>
            <a:endParaRPr lang="hr-HR" sz="3200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45232" y="2348879"/>
            <a:ext cx="3960440" cy="3777283"/>
          </a:xfrm>
          <a:solidFill>
            <a:schemeClr val="tx2">
              <a:lumMod val="20000"/>
              <a:lumOff val="80000"/>
            </a:schemeClr>
          </a:solidFill>
        </p:spPr>
        <p:txBody>
          <a:bodyPr lIns="108000" tIns="180000" rIns="108000" bIns="180000"/>
          <a:lstStyle/>
          <a:p>
            <a:pPr marL="0" indent="0">
              <a:buNone/>
            </a:pPr>
            <a:r>
              <a:rPr lang="hr-BA" sz="2400" dirty="0" smtClean="0"/>
              <a:t>Pismena </a:t>
            </a:r>
            <a:r>
              <a:rPr lang="hr-BA" sz="2400" dirty="0"/>
              <a:t>se generiraju kao </a:t>
            </a:r>
            <a:r>
              <a:rPr lang="hr-BA" sz="2400" dirty="0" smtClean="0"/>
              <a:t>dokumenti</a:t>
            </a:r>
            <a:r>
              <a:rPr lang="hr-BA" sz="2400" b="1" dirty="0" smtClean="0"/>
              <a:t> </a:t>
            </a:r>
            <a:r>
              <a:rPr lang="hr-BA" sz="2400" dirty="0"/>
              <a:t>koje operater </a:t>
            </a:r>
            <a:r>
              <a:rPr lang="hr-BA" sz="2400" b="1" dirty="0"/>
              <a:t>ručno </a:t>
            </a:r>
            <a:r>
              <a:rPr lang="hr-BA" sz="2400" b="1" dirty="0" smtClean="0"/>
              <a:t>obrađuje u uređivaču teksta </a:t>
            </a:r>
            <a:r>
              <a:rPr lang="hr-BA" sz="2400" dirty="0" smtClean="0"/>
              <a:t>(Word)</a:t>
            </a:r>
            <a:endParaRPr lang="hr-BA" sz="240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49688" y="1535113"/>
            <a:ext cx="3970784" cy="639762"/>
          </a:xfrm>
        </p:spPr>
        <p:txBody>
          <a:bodyPr/>
          <a:lstStyle/>
          <a:p>
            <a:r>
              <a:rPr lang="bs-Latn-BA" sz="3200" dirty="0" smtClean="0"/>
              <a:t>SOKOP</a:t>
            </a:r>
            <a:endParaRPr lang="hr-HR" sz="3200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49688" y="2348879"/>
            <a:ext cx="3970784" cy="3777283"/>
          </a:xfrm>
          <a:solidFill>
            <a:srgbClr val="FFFF99"/>
          </a:solidFill>
        </p:spPr>
        <p:txBody>
          <a:bodyPr lIns="108000" tIns="180000" rIns="108000" bIns="180000"/>
          <a:lstStyle/>
          <a:p>
            <a:pPr marL="0" indent="0">
              <a:buNone/>
            </a:pPr>
            <a:r>
              <a:rPr lang="hr-BA" sz="2400" b="1" dirty="0"/>
              <a:t>Navođeno</a:t>
            </a:r>
            <a:r>
              <a:rPr lang="hr-BA" sz="2400" dirty="0"/>
              <a:t> </a:t>
            </a:r>
          </a:p>
          <a:p>
            <a:r>
              <a:rPr lang="hr-BA" sz="2400" dirty="0" smtClean="0"/>
              <a:t>prema </a:t>
            </a:r>
            <a:r>
              <a:rPr lang="hr-BA" sz="2400" dirty="0"/>
              <a:t>stanju </a:t>
            </a:r>
            <a:r>
              <a:rPr lang="hr-BA" sz="2400" dirty="0" smtClean="0"/>
              <a:t>predmeta,</a:t>
            </a:r>
          </a:p>
          <a:p>
            <a:r>
              <a:rPr lang="hr-BA" sz="2400" dirty="0" smtClean="0"/>
              <a:t>unose </a:t>
            </a:r>
            <a:r>
              <a:rPr lang="hr-BA" sz="2400" dirty="0"/>
              <a:t>se samo podaci koje sistem već ne </a:t>
            </a:r>
            <a:r>
              <a:rPr lang="hr-BA" sz="2400" dirty="0" smtClean="0"/>
              <a:t>posjeduje</a:t>
            </a:r>
            <a:endParaRPr lang="hr-BA" sz="2400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bs-Latn-BA" dirty="0"/>
              <a:t>Vođenje postupka i obrada predemeta</a:t>
            </a: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2992051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5232" y="548680"/>
            <a:ext cx="8075240" cy="868958"/>
          </a:xfrm>
        </p:spPr>
        <p:txBody>
          <a:bodyPr/>
          <a:lstStyle/>
          <a:p>
            <a:r>
              <a:rPr lang="hr-BA" dirty="0" smtClean="0"/>
              <a:t>Zaduživanje dostavljača i izvršitelja</a:t>
            </a:r>
            <a:endParaRPr lang="hr-BA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45232" y="1535113"/>
            <a:ext cx="3960440" cy="639762"/>
          </a:xfrm>
        </p:spPr>
        <p:txBody>
          <a:bodyPr/>
          <a:lstStyle/>
          <a:p>
            <a:r>
              <a:rPr lang="bs-Latn-BA" sz="3200" dirty="0" smtClean="0"/>
              <a:t>KODIFEL</a:t>
            </a:r>
            <a:endParaRPr lang="hr-HR" sz="3200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45232" y="2348879"/>
            <a:ext cx="3960440" cy="3777283"/>
          </a:xfrm>
          <a:solidFill>
            <a:schemeClr val="tx2">
              <a:lumMod val="20000"/>
              <a:lumOff val="80000"/>
            </a:schemeClr>
          </a:solidFill>
        </p:spPr>
        <p:txBody>
          <a:bodyPr lIns="108000" tIns="180000" rIns="108000" bIns="180000"/>
          <a:lstStyle/>
          <a:p>
            <a:pPr marL="0" indent="0">
              <a:buNone/>
            </a:pPr>
            <a:r>
              <a:rPr lang="hr-BA" sz="2400" dirty="0" smtClean="0"/>
              <a:t>Zaduživanje vrši </a:t>
            </a:r>
            <a:r>
              <a:rPr lang="hr-BA" sz="2400" b="1" dirty="0" smtClean="0"/>
              <a:t>osoblje suda.</a:t>
            </a:r>
            <a:endParaRPr lang="hr-BA" sz="240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49688" y="1535113"/>
            <a:ext cx="3970784" cy="639762"/>
          </a:xfrm>
        </p:spPr>
        <p:txBody>
          <a:bodyPr/>
          <a:lstStyle/>
          <a:p>
            <a:r>
              <a:rPr lang="bs-Latn-BA" sz="3200" dirty="0" smtClean="0"/>
              <a:t>SOKOP</a:t>
            </a:r>
            <a:endParaRPr lang="hr-HR" sz="3200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49688" y="2348879"/>
            <a:ext cx="3970784" cy="3777283"/>
          </a:xfrm>
          <a:solidFill>
            <a:srgbClr val="FFFF99"/>
          </a:solidFill>
        </p:spPr>
        <p:txBody>
          <a:bodyPr lIns="108000" tIns="180000" rIns="108000" bIns="180000"/>
          <a:lstStyle/>
          <a:p>
            <a:pPr marL="0" indent="0">
              <a:buNone/>
            </a:pPr>
            <a:r>
              <a:rPr lang="hr-BA" sz="2400" b="1" dirty="0" smtClean="0"/>
              <a:t>Navođeno</a:t>
            </a:r>
            <a:endParaRPr lang="hr-BA" sz="2400" dirty="0"/>
          </a:p>
          <a:p>
            <a:r>
              <a:rPr lang="hr-BA" sz="2400" dirty="0" smtClean="0"/>
              <a:t>sistem sam određuje dostavljača </a:t>
            </a:r>
            <a:r>
              <a:rPr lang="hr-BA" sz="2400" dirty="0" err="1" smtClean="0"/>
              <a:t>odn</a:t>
            </a:r>
            <a:r>
              <a:rPr lang="hr-BA" sz="2400" dirty="0" smtClean="0"/>
              <a:t>.</a:t>
            </a:r>
            <a:br>
              <a:rPr lang="hr-BA" sz="2400" dirty="0" smtClean="0"/>
            </a:br>
            <a:r>
              <a:rPr lang="hr-BA" sz="2400" dirty="0" smtClean="0"/>
              <a:t>izvršitelja </a:t>
            </a:r>
          </a:p>
          <a:p>
            <a:r>
              <a:rPr lang="hr-BA" sz="2400" dirty="0" smtClean="0"/>
              <a:t>pravila se definiraju na nivou suda</a:t>
            </a:r>
            <a:endParaRPr lang="hr-BA" sz="2400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bs-Latn-BA" dirty="0"/>
              <a:t>Vođenje postupka i obrada predemeta</a:t>
            </a: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3696312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5232" y="548680"/>
            <a:ext cx="8075240" cy="868958"/>
          </a:xfrm>
        </p:spPr>
        <p:txBody>
          <a:bodyPr/>
          <a:lstStyle/>
          <a:p>
            <a:r>
              <a:rPr lang="hr-BA" sz="3200" dirty="0"/>
              <a:t>Unos dostava, povratnica i zapisnika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45232" y="1535113"/>
            <a:ext cx="3960440" cy="639762"/>
          </a:xfrm>
        </p:spPr>
        <p:txBody>
          <a:bodyPr/>
          <a:lstStyle/>
          <a:p>
            <a:r>
              <a:rPr lang="bs-Latn-BA" sz="3200" dirty="0" smtClean="0"/>
              <a:t>KODIFEL</a:t>
            </a:r>
            <a:endParaRPr lang="hr-HR" sz="3200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45232" y="2348879"/>
            <a:ext cx="3960440" cy="3777283"/>
          </a:xfrm>
          <a:solidFill>
            <a:schemeClr val="tx2">
              <a:lumMod val="20000"/>
              <a:lumOff val="80000"/>
            </a:schemeClr>
          </a:solidFill>
        </p:spPr>
        <p:txBody>
          <a:bodyPr lIns="108000" tIns="180000" rIns="108000" bIns="180000"/>
          <a:lstStyle/>
          <a:p>
            <a:pPr marL="0" indent="0">
              <a:buNone/>
            </a:pPr>
            <a:r>
              <a:rPr lang="hr-BA" sz="2400" dirty="0"/>
              <a:t>Digitalizacija uz </a:t>
            </a:r>
            <a:r>
              <a:rPr lang="hr-BA" sz="2400" b="1" dirty="0"/>
              <a:t>manualni unos </a:t>
            </a:r>
            <a:r>
              <a:rPr lang="hr-BA" sz="2400" b="1" dirty="0" smtClean="0"/>
              <a:t>meta-podatka</a:t>
            </a:r>
            <a:r>
              <a:rPr lang="hr-BA" sz="2400" dirty="0" smtClean="0"/>
              <a:t>.</a:t>
            </a:r>
            <a:endParaRPr lang="hr-BA" sz="240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49688" y="1535113"/>
            <a:ext cx="3970784" cy="639762"/>
          </a:xfrm>
        </p:spPr>
        <p:txBody>
          <a:bodyPr/>
          <a:lstStyle/>
          <a:p>
            <a:r>
              <a:rPr lang="bs-Latn-BA" sz="3200" dirty="0" smtClean="0"/>
              <a:t>SOKOP</a:t>
            </a:r>
            <a:endParaRPr lang="hr-HR" sz="3200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49688" y="2348879"/>
            <a:ext cx="3970784" cy="3777283"/>
          </a:xfrm>
          <a:solidFill>
            <a:srgbClr val="FFFF99"/>
          </a:solidFill>
        </p:spPr>
        <p:txBody>
          <a:bodyPr lIns="108000" tIns="180000" rIns="108000" bIns="180000"/>
          <a:lstStyle/>
          <a:p>
            <a:pPr marL="0" indent="0">
              <a:buNone/>
            </a:pPr>
            <a:r>
              <a:rPr lang="hr-BA" sz="2400" dirty="0" smtClean="0"/>
              <a:t>Digitalizacija </a:t>
            </a:r>
            <a:r>
              <a:rPr lang="hr-BA" sz="2400" dirty="0"/>
              <a:t>uz </a:t>
            </a:r>
            <a:r>
              <a:rPr lang="hr-BA" sz="2400" b="1" dirty="0" smtClean="0"/>
              <a:t>automatsku ekstrakciju podataka </a:t>
            </a:r>
            <a:r>
              <a:rPr lang="hr-BA" sz="2400" dirty="0"/>
              <a:t>i unos u predmet.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bs-Latn-BA" dirty="0"/>
              <a:t>Vođenje postupka i obrada predemeta</a:t>
            </a: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128566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5232" y="548680"/>
            <a:ext cx="8075240" cy="868958"/>
          </a:xfrm>
        </p:spPr>
        <p:txBody>
          <a:bodyPr/>
          <a:lstStyle/>
          <a:p>
            <a:r>
              <a:rPr lang="hr-BA" dirty="0"/>
              <a:t>Komunikacija sa drugim sudovima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45232" y="1535113"/>
            <a:ext cx="3960440" cy="639762"/>
          </a:xfrm>
        </p:spPr>
        <p:txBody>
          <a:bodyPr/>
          <a:lstStyle/>
          <a:p>
            <a:r>
              <a:rPr lang="bs-Latn-BA" sz="3200" dirty="0" smtClean="0"/>
              <a:t>KODIFEL</a:t>
            </a:r>
            <a:endParaRPr lang="hr-HR" sz="3200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45232" y="2348879"/>
            <a:ext cx="3960440" cy="3777283"/>
          </a:xfrm>
          <a:solidFill>
            <a:schemeClr val="tx2">
              <a:lumMod val="20000"/>
              <a:lumOff val="80000"/>
            </a:schemeClr>
          </a:solidFill>
        </p:spPr>
        <p:txBody>
          <a:bodyPr lIns="108000" tIns="180000" rIns="108000" bIns="180000"/>
          <a:lstStyle/>
          <a:p>
            <a:r>
              <a:rPr lang="hr-BA" sz="2400" dirty="0"/>
              <a:t>KODIFEL radi samo u OS </a:t>
            </a:r>
            <a:r>
              <a:rPr lang="hr-BA" sz="2400" dirty="0" smtClean="0"/>
              <a:t>Sarajevo</a:t>
            </a:r>
          </a:p>
          <a:p>
            <a:r>
              <a:rPr lang="hr-BA" sz="2400" dirty="0" smtClean="0"/>
              <a:t>prijenos </a:t>
            </a:r>
            <a:r>
              <a:rPr lang="hr-BA" sz="2400" dirty="0"/>
              <a:t>u CMS </a:t>
            </a:r>
            <a:r>
              <a:rPr lang="hr-BA" sz="2400" dirty="0" smtClean="0"/>
              <a:t>manualno</a:t>
            </a:r>
            <a:r>
              <a:rPr lang="hr-BA" sz="2400" dirty="0"/>
              <a:t>.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49688" y="1535113"/>
            <a:ext cx="3970784" cy="639762"/>
          </a:xfrm>
        </p:spPr>
        <p:txBody>
          <a:bodyPr/>
          <a:lstStyle/>
          <a:p>
            <a:r>
              <a:rPr lang="bs-Latn-BA" sz="3200" dirty="0" smtClean="0"/>
              <a:t>SOKOP</a:t>
            </a:r>
            <a:endParaRPr lang="hr-HR" sz="3200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49688" y="2348879"/>
            <a:ext cx="3970784" cy="3777283"/>
          </a:xfrm>
          <a:solidFill>
            <a:srgbClr val="FFFF99"/>
          </a:solidFill>
        </p:spPr>
        <p:txBody>
          <a:bodyPr lIns="108000" tIns="180000" rIns="108000" bIns="180000"/>
          <a:lstStyle/>
          <a:p>
            <a:r>
              <a:rPr lang="hr-BA" sz="2400" dirty="0"/>
              <a:t>Potpuno automatizirana između dva SOKOP </a:t>
            </a:r>
            <a:r>
              <a:rPr lang="hr-BA" sz="2400" dirty="0" smtClean="0"/>
              <a:t>suda.</a:t>
            </a:r>
          </a:p>
          <a:p>
            <a:r>
              <a:rPr lang="hr-BA" sz="2400" dirty="0" smtClean="0"/>
              <a:t>Prijenos </a:t>
            </a:r>
            <a:r>
              <a:rPr lang="hr-BA" sz="2400" dirty="0"/>
              <a:t>u i iz CMS-a potpuno elektronski.</a:t>
            </a:r>
          </a:p>
          <a:p>
            <a:pPr marL="0" indent="0">
              <a:buNone/>
            </a:pPr>
            <a:endParaRPr lang="hr-BA" sz="2400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bs-Latn-BA" dirty="0"/>
              <a:t>Vođenje postupka i obrada predemeta</a:t>
            </a: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773866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5232" y="548680"/>
            <a:ext cx="8075240" cy="868958"/>
          </a:xfrm>
        </p:spPr>
        <p:txBody>
          <a:bodyPr/>
          <a:lstStyle/>
          <a:p>
            <a:r>
              <a:rPr lang="hr-BA" sz="3200" dirty="0" smtClean="0"/>
              <a:t>Potrošni materijal i skladišni prostor</a:t>
            </a:r>
            <a:endParaRPr lang="hr-BA" sz="32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45232" y="1535113"/>
            <a:ext cx="3960440" cy="639762"/>
          </a:xfrm>
        </p:spPr>
        <p:txBody>
          <a:bodyPr/>
          <a:lstStyle/>
          <a:p>
            <a:r>
              <a:rPr lang="bs-Latn-BA" sz="3200" dirty="0" smtClean="0"/>
              <a:t>KODIFEL</a:t>
            </a:r>
            <a:endParaRPr lang="hr-HR" sz="3200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45232" y="2348879"/>
            <a:ext cx="3960440" cy="3777283"/>
          </a:xfrm>
          <a:solidFill>
            <a:schemeClr val="tx2">
              <a:lumMod val="20000"/>
              <a:lumOff val="80000"/>
            </a:schemeClr>
          </a:solidFill>
        </p:spPr>
        <p:txBody>
          <a:bodyPr lIns="108000" tIns="180000" rIns="108000" bIns="180000"/>
          <a:lstStyle/>
          <a:p>
            <a:pPr marL="0" indent="0">
              <a:buNone/>
            </a:pPr>
            <a:r>
              <a:rPr lang="hr-BA" sz="2400" dirty="0"/>
              <a:t>Komunikacija u čvrstoj </a:t>
            </a:r>
            <a:r>
              <a:rPr lang="hr-BA" sz="2400" dirty="0" smtClean="0"/>
              <a:t>kopiji</a:t>
            </a:r>
          </a:p>
          <a:p>
            <a:r>
              <a:rPr lang="hr-BA" sz="2400" b="1" dirty="0" smtClean="0"/>
              <a:t>štampa </a:t>
            </a:r>
            <a:r>
              <a:rPr lang="hr-BA" sz="2400" b="1" dirty="0"/>
              <a:t>se gotovo </a:t>
            </a:r>
            <a:r>
              <a:rPr lang="hr-BA" sz="2400" b="1" dirty="0" smtClean="0"/>
              <a:t>sve</a:t>
            </a:r>
            <a:endParaRPr lang="hr-BA" sz="2400" dirty="0"/>
          </a:p>
          <a:p>
            <a:r>
              <a:rPr lang="hr-BA" sz="2400" dirty="0" smtClean="0"/>
              <a:t>formiraju </a:t>
            </a:r>
            <a:r>
              <a:rPr lang="hr-BA" sz="2400" dirty="0"/>
              <a:t>se </a:t>
            </a:r>
            <a:r>
              <a:rPr lang="hr-BA" sz="2400" b="1" dirty="0"/>
              <a:t>fizički spisi </a:t>
            </a:r>
            <a:r>
              <a:rPr lang="hr-BA" sz="2400" dirty="0"/>
              <a:t>i isti </a:t>
            </a:r>
            <a:r>
              <a:rPr lang="hr-BA" sz="2400" b="1" dirty="0"/>
              <a:t>arhiviraju</a:t>
            </a:r>
            <a:r>
              <a:rPr lang="hr-BA" sz="2400" dirty="0" smtClean="0"/>
              <a:t>.</a:t>
            </a:r>
            <a:endParaRPr lang="hr-BA" sz="240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49688" y="1535113"/>
            <a:ext cx="3970784" cy="639762"/>
          </a:xfrm>
        </p:spPr>
        <p:txBody>
          <a:bodyPr/>
          <a:lstStyle/>
          <a:p>
            <a:r>
              <a:rPr lang="bs-Latn-BA" sz="3200" dirty="0" smtClean="0"/>
              <a:t>SOKOP</a:t>
            </a:r>
            <a:endParaRPr lang="hr-HR" sz="3200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49688" y="2348879"/>
            <a:ext cx="3970784" cy="3777283"/>
          </a:xfrm>
          <a:solidFill>
            <a:srgbClr val="FFFF99"/>
          </a:solidFill>
        </p:spPr>
        <p:txBody>
          <a:bodyPr lIns="108000" tIns="180000" rIns="108000" bIns="180000"/>
          <a:lstStyle/>
          <a:p>
            <a:pPr marL="0" indent="0">
              <a:buNone/>
            </a:pPr>
            <a:r>
              <a:rPr lang="hr-BA" sz="2400" dirty="0"/>
              <a:t>Gotovo </a:t>
            </a:r>
            <a:r>
              <a:rPr lang="hr-BA" sz="2400" b="1" dirty="0"/>
              <a:t>sva komunikacija je elektronska</a:t>
            </a:r>
            <a:r>
              <a:rPr lang="hr-BA" sz="2400" dirty="0"/>
              <a:t>, </a:t>
            </a:r>
            <a:endParaRPr lang="hr-BA" sz="2400" dirty="0" smtClean="0"/>
          </a:p>
          <a:p>
            <a:r>
              <a:rPr lang="hr-BA" sz="2400" dirty="0" smtClean="0"/>
              <a:t>nema </a:t>
            </a:r>
            <a:r>
              <a:rPr lang="hr-BA" sz="2400" dirty="0"/>
              <a:t>formiranja fizičkih spisa, </a:t>
            </a:r>
            <a:endParaRPr lang="hr-BA" sz="2400" dirty="0" smtClean="0"/>
          </a:p>
          <a:p>
            <a:r>
              <a:rPr lang="hr-BA" sz="2400" dirty="0" smtClean="0"/>
              <a:t>arhivira </a:t>
            </a:r>
            <a:r>
              <a:rPr lang="hr-BA" sz="2400" dirty="0"/>
              <a:t>se i štampa tek </a:t>
            </a:r>
            <a:r>
              <a:rPr lang="hr-BA" sz="2400" b="1" dirty="0"/>
              <a:t>manja </a:t>
            </a:r>
            <a:r>
              <a:rPr lang="hr-BA" sz="2400" b="1" dirty="0" smtClean="0"/>
              <a:t>količina </a:t>
            </a:r>
            <a:r>
              <a:rPr lang="hr-BA" sz="2400" dirty="0"/>
              <a:t>dokumenata.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bs-Latn-BA" dirty="0" smtClean="0"/>
              <a:t>Troškovi rada</a:t>
            </a: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1517283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5232" y="548680"/>
            <a:ext cx="8075240" cy="868958"/>
          </a:xfrm>
        </p:spPr>
        <p:txBody>
          <a:bodyPr/>
          <a:lstStyle/>
          <a:p>
            <a:r>
              <a:rPr lang="hr-BA" dirty="0"/>
              <a:t>Troškovi </a:t>
            </a:r>
            <a:r>
              <a:rPr lang="hr-BA" dirty="0" smtClean="0"/>
              <a:t>radnog vremena </a:t>
            </a:r>
            <a:r>
              <a:rPr lang="hr-BA" dirty="0"/>
              <a:t>u sistemu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45232" y="1535113"/>
            <a:ext cx="3960440" cy="639762"/>
          </a:xfrm>
        </p:spPr>
        <p:txBody>
          <a:bodyPr/>
          <a:lstStyle/>
          <a:p>
            <a:r>
              <a:rPr lang="bs-Latn-BA" sz="3200" dirty="0" smtClean="0"/>
              <a:t>KODIFEL</a:t>
            </a:r>
            <a:endParaRPr lang="hr-HR" sz="3200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45232" y="2348879"/>
            <a:ext cx="3960440" cy="3777283"/>
          </a:xfrm>
          <a:solidFill>
            <a:schemeClr val="tx2">
              <a:lumMod val="20000"/>
              <a:lumOff val="80000"/>
            </a:schemeClr>
          </a:solidFill>
        </p:spPr>
        <p:txBody>
          <a:bodyPr lIns="108000" tIns="180000" rIns="108000" bIns="180000"/>
          <a:lstStyle/>
          <a:p>
            <a:pPr marL="0" indent="0">
              <a:buNone/>
            </a:pPr>
            <a:r>
              <a:rPr lang="hr-BA" sz="2400" dirty="0"/>
              <a:t>Iako je ogroman napredak po </a:t>
            </a:r>
            <a:r>
              <a:rPr lang="hr-BA" sz="2400" dirty="0" smtClean="0"/>
              <a:t>pitanju </a:t>
            </a:r>
            <a:r>
              <a:rPr lang="hr-BA" sz="2400" dirty="0"/>
              <a:t>troškova </a:t>
            </a:r>
            <a:r>
              <a:rPr lang="hr-BA" sz="2400" dirty="0" smtClean="0"/>
              <a:t>rada, KODIFEL ipak ima </a:t>
            </a:r>
            <a:r>
              <a:rPr lang="hr-BA" sz="2400" b="1" dirty="0" smtClean="0"/>
              <a:t>manji učinak</a:t>
            </a:r>
            <a:r>
              <a:rPr lang="hr-BA" sz="2400" dirty="0" smtClean="0"/>
              <a:t> u jedinici vremena od SOKOP-a.</a:t>
            </a:r>
            <a:endParaRPr lang="hr-BA" sz="240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49688" y="1535113"/>
            <a:ext cx="3970784" cy="639762"/>
          </a:xfrm>
        </p:spPr>
        <p:txBody>
          <a:bodyPr/>
          <a:lstStyle/>
          <a:p>
            <a:r>
              <a:rPr lang="bs-Latn-BA" sz="3200" dirty="0" smtClean="0"/>
              <a:t>SOKOP</a:t>
            </a:r>
            <a:endParaRPr lang="hr-HR" sz="3200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49688" y="2348879"/>
            <a:ext cx="3970784" cy="3777283"/>
          </a:xfrm>
          <a:solidFill>
            <a:srgbClr val="FFFF99"/>
          </a:solidFill>
        </p:spPr>
        <p:txBody>
          <a:bodyPr lIns="108000" tIns="180000" rIns="108000" bIns="180000"/>
          <a:lstStyle/>
          <a:p>
            <a:pPr marL="0" indent="0">
              <a:buNone/>
            </a:pPr>
            <a:r>
              <a:rPr lang="hr-BA" sz="2400" dirty="0" smtClean="0"/>
              <a:t>Spajanje predmeta, grupna obrada, racionalizacija rada sudskog osoblja, čine troškove rada u SOKOP-u </a:t>
            </a:r>
            <a:r>
              <a:rPr lang="hr-BA" sz="2400" b="1" dirty="0" smtClean="0"/>
              <a:t>najnižim za isti učinak </a:t>
            </a:r>
            <a:r>
              <a:rPr lang="hr-BA" sz="2400" dirty="0" smtClean="0"/>
              <a:t>među svim informacionim sistemima pravosuđa BiH.</a:t>
            </a:r>
            <a:endParaRPr lang="hr-BA" sz="2400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bs-Latn-BA" dirty="0" smtClean="0"/>
              <a:t>Troškovi rada</a:t>
            </a: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1943540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5232" y="548680"/>
            <a:ext cx="8075240" cy="868958"/>
          </a:xfrm>
        </p:spPr>
        <p:txBody>
          <a:bodyPr/>
          <a:lstStyle/>
          <a:p>
            <a:r>
              <a:rPr lang="hr-BA" dirty="0"/>
              <a:t>Odabir tehnologija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45232" y="1535113"/>
            <a:ext cx="3960440" cy="639762"/>
          </a:xfrm>
        </p:spPr>
        <p:txBody>
          <a:bodyPr/>
          <a:lstStyle/>
          <a:p>
            <a:r>
              <a:rPr lang="bs-Latn-BA" sz="3200" dirty="0" smtClean="0"/>
              <a:t>KODIFEL</a:t>
            </a:r>
            <a:endParaRPr lang="hr-HR" sz="3200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45232" y="2348879"/>
            <a:ext cx="3960440" cy="3777283"/>
          </a:xfrm>
          <a:solidFill>
            <a:schemeClr val="tx2">
              <a:lumMod val="20000"/>
              <a:lumOff val="80000"/>
            </a:schemeClr>
          </a:solidFill>
        </p:spPr>
        <p:txBody>
          <a:bodyPr lIns="108000" tIns="180000" rIns="108000" bIns="180000"/>
          <a:lstStyle/>
          <a:p>
            <a:pPr marL="0" indent="0">
              <a:buNone/>
            </a:pPr>
            <a:r>
              <a:rPr lang="hr-BA" sz="2400" dirty="0"/>
              <a:t>Digitalni repozitorij </a:t>
            </a:r>
            <a:r>
              <a:rPr lang="hr-BA" sz="2400" dirty="0" err="1"/>
              <a:t>Easy</a:t>
            </a:r>
            <a:r>
              <a:rPr lang="hr-BA" sz="2400" dirty="0"/>
              <a:t> je zatvoreni, </a:t>
            </a:r>
            <a:r>
              <a:rPr lang="hr-BA" sz="2400" b="1" dirty="0"/>
              <a:t>vlasnički softver </a:t>
            </a:r>
            <a:r>
              <a:rPr lang="hr-BA" sz="2400" dirty="0"/>
              <a:t>specifičan za KODIFEL</a:t>
            </a:r>
            <a:r>
              <a:rPr lang="hr-BA" sz="2400" dirty="0" smtClean="0"/>
              <a:t>.</a:t>
            </a:r>
            <a:endParaRPr lang="hr-BA" sz="240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49688" y="1535113"/>
            <a:ext cx="3970784" cy="639762"/>
          </a:xfrm>
        </p:spPr>
        <p:txBody>
          <a:bodyPr/>
          <a:lstStyle/>
          <a:p>
            <a:r>
              <a:rPr lang="bs-Latn-BA" sz="3200" dirty="0" smtClean="0"/>
              <a:t>SOKOP</a:t>
            </a:r>
            <a:endParaRPr lang="hr-HR" sz="3200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49688" y="2348879"/>
            <a:ext cx="3970784" cy="3777283"/>
          </a:xfrm>
          <a:solidFill>
            <a:srgbClr val="FFFF99"/>
          </a:solidFill>
        </p:spPr>
        <p:txBody>
          <a:bodyPr lIns="108000" tIns="180000" rIns="108000" bIns="180000"/>
          <a:lstStyle/>
          <a:p>
            <a:pPr marL="0" indent="0">
              <a:buNone/>
            </a:pPr>
            <a:r>
              <a:rPr lang="hr-BA" sz="2400" dirty="0"/>
              <a:t>Sve tehnologije su ili tehnologije </a:t>
            </a:r>
            <a:r>
              <a:rPr lang="hr-BA" sz="2400" b="1" dirty="0"/>
              <a:t>otvorenog koda </a:t>
            </a:r>
            <a:r>
              <a:rPr lang="hr-BA" sz="2400" dirty="0"/>
              <a:t>ili </a:t>
            </a:r>
            <a:r>
              <a:rPr lang="hr-BA" sz="2400" dirty="0" smtClean="0"/>
              <a:t>su tehnologije </a:t>
            </a:r>
            <a:r>
              <a:rPr lang="hr-BA" sz="2400" dirty="0"/>
              <a:t>na kojima se </a:t>
            </a:r>
            <a:r>
              <a:rPr lang="hr-BA" sz="2400" b="1" dirty="0"/>
              <a:t>pravosuđe standardiziralo</a:t>
            </a:r>
            <a:r>
              <a:rPr lang="hr-BA" sz="2400" dirty="0"/>
              <a:t> </a:t>
            </a:r>
            <a:r>
              <a:rPr lang="hr-BA" sz="2400" dirty="0" smtClean="0"/>
              <a:t>(</a:t>
            </a:r>
            <a:r>
              <a:rPr lang="hr-BA" sz="2400" b="1" dirty="0" smtClean="0"/>
              <a:t>Oracle</a:t>
            </a:r>
            <a:r>
              <a:rPr lang="hr-BA" sz="2400" dirty="0" smtClean="0"/>
              <a:t>)</a:t>
            </a:r>
            <a:endParaRPr lang="hr-BA" sz="2400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bs-Latn-BA" dirty="0" smtClean="0"/>
              <a:t>Troškovi životnog ciklusa</a:t>
            </a: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319099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5232" y="548680"/>
            <a:ext cx="8075240" cy="868958"/>
          </a:xfrm>
        </p:spPr>
        <p:txBody>
          <a:bodyPr/>
          <a:lstStyle/>
          <a:p>
            <a:r>
              <a:rPr lang="hr-BA" dirty="0"/>
              <a:t>Vlasništvo nad </a:t>
            </a:r>
            <a:r>
              <a:rPr lang="hr-BA" dirty="0" smtClean="0"/>
              <a:t>softverom</a:t>
            </a:r>
            <a:endParaRPr lang="hr-BA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45232" y="1535113"/>
            <a:ext cx="3960440" cy="639762"/>
          </a:xfrm>
        </p:spPr>
        <p:txBody>
          <a:bodyPr/>
          <a:lstStyle/>
          <a:p>
            <a:r>
              <a:rPr lang="bs-Latn-BA" sz="3200" dirty="0" smtClean="0"/>
              <a:t>KODIFEL</a:t>
            </a:r>
            <a:endParaRPr lang="hr-HR" sz="3200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45232" y="2348879"/>
            <a:ext cx="3960440" cy="3777283"/>
          </a:xfrm>
          <a:solidFill>
            <a:schemeClr val="tx2">
              <a:lumMod val="20000"/>
              <a:lumOff val="80000"/>
            </a:schemeClr>
          </a:solidFill>
        </p:spPr>
        <p:txBody>
          <a:bodyPr lIns="108000" tIns="180000" rIns="108000" bIns="180000"/>
          <a:lstStyle/>
          <a:p>
            <a:pPr marL="0" indent="0">
              <a:buNone/>
            </a:pPr>
            <a:r>
              <a:rPr lang="x-none" sz="2400"/>
              <a:t>Aplikacije su </a:t>
            </a:r>
            <a:r>
              <a:rPr lang="x-none" sz="2400" b="1"/>
              <a:t>vlasništvo izvođača </a:t>
            </a:r>
            <a:r>
              <a:rPr lang="x-none" sz="2400"/>
              <a:t>radova</a:t>
            </a:r>
            <a:r>
              <a:rPr lang="x-none" sz="2400" smtClean="0"/>
              <a:t>.</a:t>
            </a:r>
            <a:r>
              <a:rPr lang="bs-Latn-BA" sz="2400" dirty="0" smtClean="0"/>
              <a:t> Sud je u posjedu licenci, ali nije u mogućnosti dorađivati aplikacije.</a:t>
            </a:r>
            <a:endParaRPr lang="hr-BA" sz="240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49688" y="1535113"/>
            <a:ext cx="3970784" cy="639762"/>
          </a:xfrm>
        </p:spPr>
        <p:txBody>
          <a:bodyPr/>
          <a:lstStyle/>
          <a:p>
            <a:r>
              <a:rPr lang="bs-Latn-BA" sz="3200" dirty="0" smtClean="0"/>
              <a:t>SOKOP</a:t>
            </a:r>
            <a:endParaRPr lang="hr-HR" sz="3200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49688" y="2348879"/>
            <a:ext cx="3970784" cy="3777283"/>
          </a:xfrm>
          <a:solidFill>
            <a:srgbClr val="FFFF99"/>
          </a:solidFill>
        </p:spPr>
        <p:txBody>
          <a:bodyPr lIns="108000" tIns="180000" rIns="108000" bIns="180000"/>
          <a:lstStyle/>
          <a:p>
            <a:pPr marL="0" indent="0">
              <a:buNone/>
            </a:pPr>
            <a:r>
              <a:rPr lang="hr-BA" sz="2400" dirty="0"/>
              <a:t>Sve aplikacije koje čine SOKOP su </a:t>
            </a:r>
            <a:r>
              <a:rPr lang="hr-BA" sz="2400" b="1" dirty="0"/>
              <a:t>vlasništvo </a:t>
            </a:r>
            <a:r>
              <a:rPr lang="hr-BA" sz="2400" b="1" dirty="0" smtClean="0"/>
              <a:t>pravosuđa</a:t>
            </a:r>
            <a:r>
              <a:rPr lang="hr-BA" sz="2400" dirty="0" smtClean="0"/>
              <a:t>, moguće je autonomno održavati aplikacije i na slobodnom tržištu birati izvođače.</a:t>
            </a:r>
            <a:endParaRPr lang="hr-BA" sz="2400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bs-Latn-BA" dirty="0" smtClean="0"/>
              <a:t>Troškovi životnog ciklusa</a:t>
            </a: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1969872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1560" y="2348880"/>
            <a:ext cx="8075240" cy="868958"/>
          </a:xfrm>
        </p:spPr>
        <p:txBody>
          <a:bodyPr/>
          <a:lstStyle/>
          <a:p>
            <a:pPr algn="ctr"/>
            <a:r>
              <a:rPr lang="en-US" dirty="0" err="1" smtClean="0"/>
              <a:t>Pitanja</a:t>
            </a:r>
            <a:r>
              <a:rPr lang="en-US" dirty="0"/>
              <a:t>?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err="1" smtClean="0"/>
              <a:t>Hvala</a:t>
            </a:r>
            <a:r>
              <a:rPr lang="en-US" dirty="0" smtClean="0"/>
              <a:t> </a:t>
            </a:r>
            <a:r>
              <a:rPr lang="en-US" dirty="0" err="1" smtClean="0"/>
              <a:t>na</a:t>
            </a:r>
            <a:r>
              <a:rPr lang="en-US" dirty="0" smtClean="0"/>
              <a:t> </a:t>
            </a:r>
            <a:r>
              <a:rPr lang="en-US" dirty="0" err="1" smtClean="0"/>
              <a:t>pažnji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57478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1560" y="1772816"/>
            <a:ext cx="8075240" cy="4464496"/>
          </a:xfrm>
          <a:ln>
            <a:noFill/>
          </a:ln>
        </p:spPr>
        <p:txBody>
          <a:bodyPr/>
          <a:lstStyle/>
          <a:p>
            <a:pPr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hr-BA" sz="2000" dirty="0" smtClean="0"/>
              <a:t>Kanada-BiH </a:t>
            </a:r>
            <a:r>
              <a:rPr lang="hr-BA" sz="2000" dirty="0" err="1" smtClean="0"/>
              <a:t>projekat</a:t>
            </a:r>
            <a:r>
              <a:rPr lang="hr-BA" sz="2000" dirty="0" smtClean="0"/>
              <a:t> pravosudne reforme (JRP)  2008</a:t>
            </a:r>
          </a:p>
          <a:p>
            <a:pPr lvl="1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hr-BA" sz="1600" dirty="0" smtClean="0"/>
              <a:t>KODIFEL projekat u Općinskom sudu Sarajevo </a:t>
            </a:r>
            <a:r>
              <a:rPr lang="en-US" sz="1600" dirty="0" smtClean="0"/>
              <a:t>–</a:t>
            </a:r>
            <a:r>
              <a:rPr lang="hr-BA" sz="1600" dirty="0" smtClean="0"/>
              <a:t> digitalizacija zaostalih predmeta u najopterečenijem sudu u BiH</a:t>
            </a:r>
          </a:p>
          <a:p>
            <a:pPr>
              <a:spcBef>
                <a:spcPts val="18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hr-BA" sz="2000" dirty="0" err="1" smtClean="0"/>
              <a:t>Projekat</a:t>
            </a:r>
            <a:r>
              <a:rPr lang="hr-BA" sz="2000" dirty="0" smtClean="0"/>
              <a:t> smanjenja broja zaostalih predmeta (BRP)  2008</a:t>
            </a:r>
          </a:p>
          <a:p>
            <a:pPr lvl="1">
              <a:spcBef>
                <a:spcPts val="4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hr-BA" sz="1600" dirty="0" smtClean="0"/>
              <a:t>Inicijalni razvoj SOKOP-a i SOKOP pilot projekat (OS Zenica i OS Doboj)</a:t>
            </a:r>
          </a:p>
          <a:p>
            <a:pPr lvl="1">
              <a:spcBef>
                <a:spcPts val="4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hr-BA" sz="1600" dirty="0" smtClean="0"/>
              <a:t>Nastavak podrške KODIFEL projektu</a:t>
            </a:r>
          </a:p>
          <a:p>
            <a:pPr>
              <a:spcBef>
                <a:spcPts val="18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hr-BA" sz="2000" dirty="0" err="1" smtClean="0"/>
              <a:t>Projekat</a:t>
            </a:r>
            <a:r>
              <a:rPr lang="hr-BA" sz="2000" dirty="0" smtClean="0"/>
              <a:t> unapređenja efikasnosti pravosuđa (PUEP) 2011</a:t>
            </a:r>
          </a:p>
          <a:p>
            <a:pPr lvl="1">
              <a:spcBef>
                <a:spcPts val="4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hr-BA" sz="1600" dirty="0" smtClean="0"/>
              <a:t>Unapređenje kvalitete procesa u SOKOP-u</a:t>
            </a:r>
          </a:p>
          <a:p>
            <a:pPr lvl="1">
              <a:spcBef>
                <a:spcPts val="4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hr-BA" sz="1600" dirty="0" smtClean="0"/>
              <a:t>Širenje mreže SOKOP-a na novih 11 sudova i izlazak iz pilot faze</a:t>
            </a:r>
          </a:p>
          <a:p>
            <a:pPr lvl="1">
              <a:spcBef>
                <a:spcPts val="4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hr-BA" sz="1600" dirty="0" smtClean="0"/>
              <a:t>SOKOP-Mal – razvoj funkcionalnosti obrade parnica male vrijednosti</a:t>
            </a:r>
          </a:p>
          <a:p>
            <a:pPr lvl="1">
              <a:spcBef>
                <a:spcPts val="4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endParaRPr lang="hr-BA" sz="1600" dirty="0" smtClean="0"/>
          </a:p>
          <a:p>
            <a:pPr lvl="1">
              <a:spcAft>
                <a:spcPts val="600"/>
              </a:spcAft>
              <a:buFont typeface="Wingdings" panose="05000000000000000000" pitchFamily="2" charset="2"/>
              <a:buChar char="Ø"/>
            </a:pPr>
            <a:endParaRPr lang="hr-BA" sz="1600" dirty="0" smtClean="0"/>
          </a:p>
          <a:p>
            <a:pPr lvl="1">
              <a:spcAft>
                <a:spcPts val="600"/>
              </a:spcAft>
              <a:buFont typeface="Wingdings" panose="05000000000000000000" pitchFamily="2" charset="2"/>
              <a:buChar char="Ø"/>
            </a:pPr>
            <a:endParaRPr lang="hr-BA" sz="160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hr-BA" dirty="0" smtClean="0"/>
              <a:t>SOKOP i KODIFEL</a:t>
            </a:r>
            <a:endParaRPr lang="hr-HR" dirty="0"/>
          </a:p>
        </p:txBody>
      </p:sp>
      <p:sp>
        <p:nvSpPr>
          <p:cNvPr id="6" name="Title 1"/>
          <p:cNvSpPr txBox="1">
            <a:spLocks/>
          </p:cNvSpPr>
          <p:nvPr/>
        </p:nvSpPr>
        <p:spPr bwMode="auto">
          <a:xfrm>
            <a:off x="611560" y="548680"/>
            <a:ext cx="8075240" cy="1080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36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ts val="600"/>
              </a:spcBef>
            </a:pPr>
            <a:r>
              <a:rPr lang="hr-BA" sz="3200" dirty="0" smtClean="0"/>
              <a:t>Problem komunalnih predmeta</a:t>
            </a:r>
            <a:br>
              <a:rPr lang="hr-BA" sz="3200" dirty="0" smtClean="0"/>
            </a:br>
            <a:r>
              <a:rPr lang="hr-BA" sz="800" dirty="0" smtClean="0"/>
              <a:t/>
            </a:r>
            <a:br>
              <a:rPr lang="hr-BA" sz="800" dirty="0" smtClean="0"/>
            </a:br>
            <a:r>
              <a:rPr lang="hr-BA" sz="2000" b="0" dirty="0" smtClean="0">
                <a:solidFill>
                  <a:schemeClr val="bg1">
                    <a:lumMod val="50000"/>
                  </a:schemeClr>
                </a:solidFill>
              </a:rPr>
              <a:t>Kronologija rješavanja problema informacionim tehnologijama</a:t>
            </a:r>
            <a:endParaRPr lang="hr-HR" sz="2000" b="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1592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Hvala</a:t>
            </a:r>
            <a:r>
              <a:rPr lang="en-US" dirty="0" smtClean="0"/>
              <a:t> </a:t>
            </a:r>
            <a:r>
              <a:rPr lang="en-US" dirty="0" err="1" smtClean="0"/>
              <a:t>na</a:t>
            </a:r>
            <a:r>
              <a:rPr lang="en-US" dirty="0" smtClean="0"/>
              <a:t> </a:t>
            </a:r>
            <a:r>
              <a:rPr lang="en-US" dirty="0" err="1" smtClean="0"/>
              <a:t>pažnji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88024" y="1700808"/>
            <a:ext cx="3898776" cy="4425355"/>
          </a:xfrm>
        </p:spPr>
        <p:txBody>
          <a:bodyPr/>
          <a:lstStyle/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sz="1800" dirty="0" err="1" smtClean="0"/>
              <a:t>Visoko</a:t>
            </a:r>
            <a:r>
              <a:rPr lang="en-US" sz="1800" dirty="0" smtClean="0"/>
              <a:t> </a:t>
            </a:r>
            <a:r>
              <a:rPr lang="en-US" sz="1800" dirty="0" err="1" smtClean="0"/>
              <a:t>sudsko</a:t>
            </a:r>
            <a:r>
              <a:rPr lang="en-US" sz="1800" dirty="0" smtClean="0"/>
              <a:t> </a:t>
            </a:r>
            <a:r>
              <a:rPr lang="en-US" sz="1800" dirty="0" err="1" smtClean="0"/>
              <a:t>i</a:t>
            </a:r>
            <a:r>
              <a:rPr lang="en-US" sz="1800" dirty="0" smtClean="0"/>
              <a:t> </a:t>
            </a:r>
            <a:r>
              <a:rPr lang="en-US" sz="1800" dirty="0" err="1" smtClean="0"/>
              <a:t>tužilačko</a:t>
            </a:r>
            <a:r>
              <a:rPr lang="en-US" sz="1800" dirty="0" smtClean="0"/>
              <a:t> </a:t>
            </a:r>
            <a:r>
              <a:rPr lang="en-US" sz="1800" dirty="0" err="1" smtClean="0"/>
              <a:t>vijeće</a:t>
            </a:r>
            <a:endParaRPr lang="en-US" sz="1800" dirty="0" smtClean="0"/>
          </a:p>
          <a:p>
            <a:pPr marL="0" indent="0">
              <a:buNone/>
            </a:pPr>
            <a:endParaRPr lang="bs-Latn-BA" sz="1800" dirty="0" smtClean="0"/>
          </a:p>
          <a:p>
            <a:pPr marL="0" indent="0">
              <a:buNone/>
            </a:pPr>
            <a:r>
              <a:rPr lang="en-US" sz="1800" dirty="0" err="1" smtClean="0"/>
              <a:t>Projekat</a:t>
            </a:r>
            <a:r>
              <a:rPr lang="en-US" sz="1800" dirty="0" smtClean="0"/>
              <a:t> </a:t>
            </a:r>
            <a:r>
              <a:rPr lang="en-US" sz="1800" dirty="0" err="1" smtClean="0"/>
              <a:t>efikasnosti</a:t>
            </a:r>
            <a:r>
              <a:rPr lang="en-US" sz="1800" dirty="0" smtClean="0"/>
              <a:t> </a:t>
            </a:r>
            <a:r>
              <a:rPr lang="en-US" sz="1800" dirty="0" err="1" smtClean="0"/>
              <a:t>pravosuđa</a:t>
            </a:r>
            <a:r>
              <a:rPr lang="bs-Latn-BA" sz="1800" dirty="0" smtClean="0"/>
              <a:t>:</a:t>
            </a:r>
            <a:br>
              <a:rPr lang="bs-Latn-BA" sz="1800" dirty="0" smtClean="0"/>
            </a:br>
            <a:r>
              <a:rPr lang="bs-Latn-BA" sz="1800" b="1" dirty="0" smtClean="0"/>
              <a:t>vstvpuep@pravosudje.ba</a:t>
            </a:r>
            <a:endParaRPr lang="bs-Latn-BA" sz="1800" dirty="0" smtClean="0"/>
          </a:p>
          <a:p>
            <a:pPr marL="0" indent="0">
              <a:buNone/>
            </a:pPr>
            <a:endParaRPr lang="en-US" sz="1800" dirty="0" smtClean="0"/>
          </a:p>
          <a:p>
            <a:pPr marL="0" indent="0">
              <a:buNone/>
            </a:pPr>
            <a:r>
              <a:rPr lang="en-US" sz="1800" dirty="0" smtClean="0"/>
              <a:t>SOKOP </a:t>
            </a:r>
            <a:r>
              <a:rPr lang="en-US" sz="1800" dirty="0" err="1" smtClean="0"/>
              <a:t>jedinica</a:t>
            </a:r>
            <a:r>
              <a:rPr lang="en-US" sz="1800" dirty="0" smtClean="0"/>
              <a:t>:</a:t>
            </a:r>
          </a:p>
          <a:p>
            <a:pPr marL="0" indent="0">
              <a:buNone/>
            </a:pPr>
            <a:r>
              <a:rPr lang="en-US" sz="1800" b="1" dirty="0" err="1" smtClean="0"/>
              <a:t>vstvsokop@pravosudje.ba</a:t>
            </a:r>
            <a:endParaRPr lang="en-US" sz="1800" b="1" dirty="0" smtClean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err="1" smtClean="0"/>
              <a:t>Hvala</a:t>
            </a:r>
            <a:r>
              <a:rPr lang="en-US" dirty="0" smtClean="0"/>
              <a:t> </a:t>
            </a:r>
            <a:r>
              <a:rPr lang="en-US" dirty="0" err="1" smtClean="0"/>
              <a:t>na</a:t>
            </a:r>
            <a:r>
              <a:rPr lang="en-US" dirty="0" smtClean="0"/>
              <a:t> </a:t>
            </a:r>
            <a:r>
              <a:rPr lang="en-US" dirty="0" err="1" smtClean="0"/>
              <a:t>pažnji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82610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BA" dirty="0" smtClean="0"/>
              <a:t>KODIFEL</a:t>
            </a:r>
            <a:endParaRPr lang="hr-HR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hr-BA" dirty="0" smtClean="0"/>
              <a:t>Analiza sistema</a:t>
            </a: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3089712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1560" y="548680"/>
            <a:ext cx="8075240" cy="1080120"/>
          </a:xfrm>
        </p:spPr>
        <p:txBody>
          <a:bodyPr/>
          <a:lstStyle/>
          <a:p>
            <a:pPr>
              <a:spcBef>
                <a:spcPts val="600"/>
              </a:spcBef>
            </a:pPr>
            <a:r>
              <a:rPr lang="hr-BA" sz="3200" dirty="0" smtClean="0"/>
              <a:t>KODIFEL u OS Sarajevo</a:t>
            </a:r>
            <a:br>
              <a:rPr lang="hr-BA" sz="3200" dirty="0" smtClean="0"/>
            </a:br>
            <a:r>
              <a:rPr lang="hr-BA" sz="800" dirty="0" smtClean="0"/>
              <a:t/>
            </a:r>
            <a:br>
              <a:rPr lang="hr-BA" sz="800" dirty="0" smtClean="0"/>
            </a:br>
            <a:r>
              <a:rPr lang="hr-BA" sz="1900" b="0" dirty="0" smtClean="0">
                <a:solidFill>
                  <a:schemeClr val="bg1">
                    <a:lumMod val="50000"/>
                  </a:schemeClr>
                </a:solidFill>
              </a:rPr>
              <a:t>KOnverzija </a:t>
            </a:r>
            <a:r>
              <a:rPr lang="hr-BA" sz="1900" b="0" dirty="0">
                <a:solidFill>
                  <a:schemeClr val="bg1">
                    <a:lumMod val="50000"/>
                  </a:schemeClr>
                </a:solidFill>
              </a:rPr>
              <a:t>u </a:t>
            </a:r>
            <a:r>
              <a:rPr lang="hr-BA" sz="1900" b="0" dirty="0" smtClean="0">
                <a:solidFill>
                  <a:schemeClr val="bg1">
                    <a:lumMod val="50000"/>
                  </a:schemeClr>
                </a:solidFill>
              </a:rPr>
              <a:t>DIgitalni </a:t>
            </a:r>
            <a:r>
              <a:rPr lang="hr-BA" sz="1900" b="0" dirty="0">
                <a:solidFill>
                  <a:schemeClr val="bg1">
                    <a:lumMod val="50000"/>
                  </a:schemeClr>
                </a:solidFill>
              </a:rPr>
              <a:t>Format i ELektronska obrada zaostalih </a:t>
            </a:r>
            <a:r>
              <a:rPr lang="hr-BA" sz="1900" b="0" dirty="0" smtClean="0">
                <a:solidFill>
                  <a:schemeClr val="bg1">
                    <a:lumMod val="50000"/>
                  </a:schemeClr>
                </a:solidFill>
              </a:rPr>
              <a:t>predmeta</a:t>
            </a:r>
            <a:endParaRPr lang="hr-HR" sz="1900" b="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1560" y="1700808"/>
            <a:ext cx="8075240" cy="4464496"/>
          </a:xfrm>
        </p:spPr>
        <p:txBody>
          <a:bodyPr/>
          <a:lstStyle/>
          <a:p>
            <a:pPr>
              <a:buFont typeface="Wingdings" panose="05000000000000000000" pitchFamily="2" charset="2"/>
              <a:buChar char="Ø"/>
            </a:pPr>
            <a:r>
              <a:rPr lang="hr-BA" sz="2000" dirty="0" smtClean="0"/>
              <a:t>Osnovne premise sistema: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hr-BA" sz="1600" dirty="0" smtClean="0"/>
              <a:t>Digitalizacija komunalnih predmeta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hr-BA" sz="1600" dirty="0" smtClean="0"/>
              <a:t>Implementacija elektronskog arhiva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hr-BA" sz="1600" dirty="0" smtClean="0"/>
              <a:t>Aplikacija za obradu komunalnih predmeta korištenjem meta-podataka</a:t>
            </a:r>
            <a:endParaRPr lang="hr-BA" sz="1600" dirty="0"/>
          </a:p>
          <a:p>
            <a:pPr marL="457200" lvl="1" indent="0">
              <a:buNone/>
            </a:pPr>
            <a:endParaRPr lang="hr-BA" sz="1200" dirty="0"/>
          </a:p>
          <a:p>
            <a:pPr>
              <a:buFont typeface="Wingdings" panose="05000000000000000000" pitchFamily="2" charset="2"/>
              <a:buChar char="Ø"/>
            </a:pPr>
            <a:r>
              <a:rPr lang="hr-BA" sz="2000" dirty="0" smtClean="0"/>
              <a:t>Prva faza (digitalizacija) 2008 – 2009: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hr-BA" sz="1600" dirty="0" smtClean="0"/>
              <a:t>Izvršena digitalizacija arhive komunalnih predmeta i re-arhiviranje čvrstih kopija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hr-BA" sz="1600" dirty="0" smtClean="0"/>
              <a:t>Elektronska arhiva pohranjenih dokumenata (</a:t>
            </a:r>
            <a:r>
              <a:rPr lang="hr-BA" sz="1600" dirty="0" err="1" smtClean="0"/>
              <a:t>Easy</a:t>
            </a:r>
            <a:r>
              <a:rPr lang="hr-BA" sz="1600" dirty="0" smtClean="0"/>
              <a:t> </a:t>
            </a:r>
            <a:r>
              <a:rPr lang="hr-BA" sz="1600" dirty="0" err="1" smtClean="0"/>
              <a:t>Enterprise.X</a:t>
            </a:r>
            <a:r>
              <a:rPr lang="hr-BA" sz="1600" dirty="0" smtClean="0"/>
              <a:t> - </a:t>
            </a:r>
            <a:r>
              <a:rPr lang="hr-BA" sz="1600" dirty="0" err="1"/>
              <a:t>Document</a:t>
            </a:r>
            <a:r>
              <a:rPr lang="hr-BA" sz="1600" dirty="0"/>
              <a:t> Management </a:t>
            </a:r>
            <a:r>
              <a:rPr lang="hr-BA" sz="1600" dirty="0" err="1"/>
              <a:t>System</a:t>
            </a:r>
            <a:r>
              <a:rPr lang="hr-BA" sz="1600" dirty="0"/>
              <a:t> </a:t>
            </a:r>
            <a:r>
              <a:rPr lang="hr-BA" sz="1600" dirty="0" err="1" smtClean="0"/>
              <a:t>odn</a:t>
            </a:r>
            <a:r>
              <a:rPr lang="hr-BA" sz="1600" dirty="0" smtClean="0"/>
              <a:t>. DMS)</a:t>
            </a:r>
            <a:br>
              <a:rPr lang="hr-BA" sz="1600" dirty="0" smtClean="0"/>
            </a:br>
            <a:endParaRPr lang="hr-BA" sz="1600" dirty="0" smtClean="0"/>
          </a:p>
          <a:p>
            <a:pPr>
              <a:buFont typeface="Wingdings" panose="05000000000000000000" pitchFamily="2" charset="2"/>
              <a:buChar char="Ø"/>
            </a:pPr>
            <a:r>
              <a:rPr lang="hr-BA" sz="2000" dirty="0" smtClean="0"/>
              <a:t>Druga faza - sistem za elektronsku obradu predmeta </a:t>
            </a:r>
            <a:br>
              <a:rPr lang="hr-BA" sz="2000" dirty="0" smtClean="0"/>
            </a:br>
            <a:r>
              <a:rPr lang="hr-BA" sz="2000" dirty="0" smtClean="0"/>
              <a:t>(KODIFEL aplikacija)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hr-BA" sz="1600" dirty="0" smtClean="0"/>
              <a:t>Ubrzan proces obrade komunalnih predmeta</a:t>
            </a:r>
          </a:p>
          <a:p>
            <a:pPr lvl="1">
              <a:buFont typeface="Wingdings" panose="05000000000000000000" pitchFamily="2" charset="2"/>
              <a:buChar char="Ø"/>
            </a:pPr>
            <a:endParaRPr lang="hr-HR" sz="16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hr-BA" dirty="0" smtClean="0"/>
              <a:t>KODIFEL</a:t>
            </a: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377476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5153744"/>
            <a:ext cx="5486400" cy="566738"/>
          </a:xfrm>
        </p:spPr>
        <p:txBody>
          <a:bodyPr/>
          <a:lstStyle/>
          <a:p>
            <a:r>
              <a:rPr lang="hr-BA" dirty="0" smtClean="0"/>
              <a:t>Radni tok u KODIFEL-u</a:t>
            </a:r>
            <a:endParaRPr lang="hr-HR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720482"/>
            <a:ext cx="5486400" cy="804862"/>
          </a:xfrm>
        </p:spPr>
        <p:txBody>
          <a:bodyPr/>
          <a:lstStyle/>
          <a:p>
            <a:r>
              <a:rPr lang="hr-BA" dirty="0" smtClean="0"/>
              <a:t>KODIFEL je organiziran oko koncepta digitalizacije dokumenata, svi tokovi unosa dokumenata u sistem uključuju skeniranje. Većina obrade radi se manualno.</a:t>
            </a:r>
            <a:endParaRPr lang="hr-HR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hr-BA" dirty="0" smtClean="0"/>
              <a:t>KODIFEL</a:t>
            </a:r>
            <a:endParaRPr lang="hr-HR" dirty="0"/>
          </a:p>
        </p:txBody>
      </p:sp>
      <p:pic>
        <p:nvPicPr>
          <p:cNvPr id="7" name="Picture Placeholder 6"/>
          <p:cNvPicPr>
            <a:picLocks noGrp="1" noChangeAspect="1"/>
          </p:cNvPicPr>
          <p:nvPr>
            <p:ph type="pic"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79" t="12844" r="5679" b="12703"/>
          <a:stretch/>
        </p:blipFill>
        <p:spPr>
          <a:xfrm>
            <a:off x="971599" y="620688"/>
            <a:ext cx="7737389" cy="4320480"/>
          </a:xfrm>
        </p:spPr>
      </p:pic>
    </p:spTree>
    <p:extLst>
      <p:ext uri="{BB962C8B-B14F-4D97-AF65-F5344CB8AC3E}">
        <p14:creationId xmlns:p14="http://schemas.microsoft.com/office/powerpoint/2010/main" val="1066997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5153744"/>
            <a:ext cx="5486400" cy="566738"/>
          </a:xfrm>
        </p:spPr>
        <p:txBody>
          <a:bodyPr/>
          <a:lstStyle/>
          <a:p>
            <a:r>
              <a:rPr lang="hr-BA" dirty="0" smtClean="0"/>
              <a:t>Pretraga predmeta</a:t>
            </a:r>
            <a:endParaRPr lang="hr-HR" dirty="0"/>
          </a:p>
        </p:txBody>
      </p:sp>
      <p:pic>
        <p:nvPicPr>
          <p:cNvPr id="6" name="Picture Placeholder 5"/>
          <p:cNvPicPr>
            <a:picLocks noGrp="1" noChangeAspect="1"/>
          </p:cNvPicPr>
          <p:nvPr>
            <p:ph type="pic"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" r="-49"/>
          <a:stretch/>
        </p:blipFill>
        <p:spPr>
          <a:xfrm>
            <a:off x="1145232" y="620688"/>
            <a:ext cx="7315200" cy="4481736"/>
          </a:xfr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720482"/>
            <a:ext cx="5486400" cy="804862"/>
          </a:xfrm>
        </p:spPr>
        <p:txBody>
          <a:bodyPr/>
          <a:lstStyle/>
          <a:p>
            <a:r>
              <a:rPr lang="hr-BA" dirty="0" smtClean="0"/>
              <a:t>Osnovni ekran sistema omogućuje korisniku pretragu predmeta po više kriterija i prelazak na obradu pojedinog predmeta klikom na broj predmeta.</a:t>
            </a:r>
            <a:endParaRPr lang="hr-HR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hr-BA" dirty="0" smtClean="0"/>
              <a:t>KODIFEL</a:t>
            </a: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4064793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5153744"/>
            <a:ext cx="5486400" cy="566738"/>
          </a:xfrm>
        </p:spPr>
        <p:txBody>
          <a:bodyPr/>
          <a:lstStyle/>
          <a:p>
            <a:r>
              <a:rPr lang="hr-BA" dirty="0" smtClean="0"/>
              <a:t>Obrada predmeta</a:t>
            </a:r>
            <a:endParaRPr lang="hr-HR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720482"/>
            <a:ext cx="5486400" cy="804862"/>
          </a:xfrm>
        </p:spPr>
        <p:txBody>
          <a:bodyPr/>
          <a:lstStyle/>
          <a:p>
            <a:r>
              <a:rPr lang="hr-BA" dirty="0" smtClean="0"/>
              <a:t>Ekran u kojem korisnik pregleda podneske, mijenja stanja predmeta, generira </a:t>
            </a:r>
            <a:r>
              <a:rPr lang="hr-BA" dirty="0" err="1" smtClean="0"/>
              <a:t>pismena.</a:t>
            </a:r>
            <a:r>
              <a:rPr lang="hr-BA" dirty="0" smtClean="0"/>
              <a:t>.</a:t>
            </a:r>
            <a:endParaRPr lang="hr-HR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hr-BA" dirty="0" smtClean="0"/>
              <a:t>KODIFEL</a:t>
            </a:r>
            <a:endParaRPr lang="hr-HR" dirty="0"/>
          </a:p>
          <a:p>
            <a:endParaRPr lang="hr-HR" dirty="0"/>
          </a:p>
        </p:txBody>
      </p:sp>
      <p:pic>
        <p:nvPicPr>
          <p:cNvPr id="7" name="Picture Placeholder 6"/>
          <p:cNvPicPr>
            <a:picLocks noGrp="1" noChangeAspect="1"/>
          </p:cNvPicPr>
          <p:nvPr>
            <p:ph type="pic"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" r="-204"/>
          <a:stretch/>
        </p:blipFill>
        <p:spPr>
          <a:xfrm>
            <a:off x="1331640" y="612774"/>
            <a:ext cx="6913675" cy="4511847"/>
          </a:xfr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1787594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BA" cap="none" dirty="0" smtClean="0"/>
              <a:t>SOKOP-Mal</a:t>
            </a:r>
            <a:endParaRPr lang="hr-HR" cap="none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hr-BA" dirty="0" smtClean="0"/>
              <a:t>Analiza sistema</a:t>
            </a: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89862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VSTV_prezentacij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VSTV_prezentacija</Template>
  <TotalTime>6296</TotalTime>
  <Words>1053</Words>
  <Application>Microsoft Office PowerPoint</Application>
  <PresentationFormat>On-screen Show (4:3)</PresentationFormat>
  <Paragraphs>204</Paragraphs>
  <Slides>30</Slides>
  <Notes>13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1" baseType="lpstr">
      <vt:lpstr>VSTV_prezentacija</vt:lpstr>
      <vt:lpstr>SOKOP-Mal i KODIFEL</vt:lpstr>
      <vt:lpstr>PowerPoint Presentation</vt:lpstr>
      <vt:lpstr>PowerPoint Presentation</vt:lpstr>
      <vt:lpstr>KODIFEL</vt:lpstr>
      <vt:lpstr>KODIFEL u OS Sarajevo  KOnverzija u DIgitalni Format i ELektronska obrada zaostalih predmeta</vt:lpstr>
      <vt:lpstr>Radni tok u KODIFEL-u</vt:lpstr>
      <vt:lpstr>Pretraga predmeta</vt:lpstr>
      <vt:lpstr>Obrada predmeta</vt:lpstr>
      <vt:lpstr>SOKOP-Mal</vt:lpstr>
      <vt:lpstr>SOKOP i SOKOP-Mal  Sistem za obradu komunalnih predmeta (predmeta male vrijednosti)</vt:lpstr>
      <vt:lpstr>Tok rada u SOKOP-Mal</vt:lpstr>
      <vt:lpstr>Lista zadataka</vt:lpstr>
      <vt:lpstr>Pretraga predmeta</vt:lpstr>
      <vt:lpstr>Uvid u elektronski spis</vt:lpstr>
      <vt:lpstr>Komparativna analiza sistema</vt:lpstr>
      <vt:lpstr>Komunikacija sa strankama</vt:lpstr>
      <vt:lpstr>Kontrola kvaliteta podataka</vt:lpstr>
      <vt:lpstr>Način vođenja postupka</vt:lpstr>
      <vt:lpstr>Nadzor nad predmetima kroz vrijeme</vt:lpstr>
      <vt:lpstr>Grupna obrada predmeta</vt:lpstr>
      <vt:lpstr>Kreiranje pismena</vt:lpstr>
      <vt:lpstr>Zaduživanje dostavljača i izvršitelja</vt:lpstr>
      <vt:lpstr>Unos dostava, povratnica i zapisnika</vt:lpstr>
      <vt:lpstr>Komunikacija sa drugim sudovima</vt:lpstr>
      <vt:lpstr>Potrošni materijal i skladišni prostor</vt:lpstr>
      <vt:lpstr>Troškovi radnog vremena u sistemu</vt:lpstr>
      <vt:lpstr>Odabir tehnologija</vt:lpstr>
      <vt:lpstr>Vlasništvo nad softverom</vt:lpstr>
      <vt:lpstr>Pitanja?</vt:lpstr>
      <vt:lpstr>Hvala na pažnji</vt:lpstr>
    </vt:vector>
  </TitlesOfParts>
  <Company>Visoko sudsko i tuzilacko vijece BiH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SOKOP vs KODIFEL</dc:title>
  <dc:creator>Bojan Marković</dc:creator>
  <cp:lastModifiedBy>Bojan Marković</cp:lastModifiedBy>
  <cp:revision>77</cp:revision>
  <cp:lastPrinted>2014-06-12T07:05:32Z</cp:lastPrinted>
  <dcterms:created xsi:type="dcterms:W3CDTF">2014-05-26T07:23:39Z</dcterms:created>
  <dcterms:modified xsi:type="dcterms:W3CDTF">2014-09-04T11:01:12Z</dcterms:modified>
</cp:coreProperties>
</file>